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8" r:id="rId2"/>
    <p:sldId id="299" r:id="rId3"/>
    <p:sldId id="300" r:id="rId4"/>
    <p:sldId id="301" r:id="rId5"/>
    <p:sldId id="302" r:id="rId6"/>
    <p:sldId id="312" r:id="rId7"/>
    <p:sldId id="303" r:id="rId8"/>
    <p:sldId id="305" r:id="rId9"/>
    <p:sldId id="306" r:id="rId10"/>
    <p:sldId id="304" r:id="rId11"/>
    <p:sldId id="308" r:id="rId12"/>
    <p:sldId id="307" r:id="rId13"/>
    <p:sldId id="311" r:id="rId14"/>
    <p:sldId id="316" r:id="rId15"/>
    <p:sldId id="317" r:id="rId16"/>
    <p:sldId id="310" r:id="rId17"/>
    <p:sldId id="279" r:id="rId18"/>
    <p:sldId id="313" r:id="rId19"/>
    <p:sldId id="314" r:id="rId20"/>
    <p:sldId id="31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ransition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ister69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599"/>
            <a:ext cx="8596668" cy="3769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r>
              <a:rPr lang="ru-RU" sz="3600" b="1" i="1" dirty="0" err="1">
                <a:solidFill>
                  <a:srgbClr val="7030A0"/>
                </a:solidFill>
              </a:rPr>
              <a:t>Модельна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навчальна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програма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адаптаційного</a:t>
            </a:r>
            <a:r>
              <a:rPr lang="ru-RU" sz="3600" b="1" i="1" dirty="0">
                <a:solidFill>
                  <a:srgbClr val="7030A0"/>
                </a:solidFill>
              </a:rPr>
              <a:t> циклу</a:t>
            </a:r>
            <a:br>
              <a:rPr lang="ru-RU" sz="3600" b="1" i="1" dirty="0">
                <a:solidFill>
                  <a:srgbClr val="7030A0"/>
                </a:solidFill>
              </a:rPr>
            </a:br>
            <a:r>
              <a:rPr lang="ru-RU" sz="3600" b="1" i="1" dirty="0">
                <a:solidFill>
                  <a:srgbClr val="7030A0"/>
                </a:solidFill>
              </a:rPr>
              <a:t>для </a:t>
            </a:r>
            <a:r>
              <a:rPr lang="ru-RU" sz="3600" b="1" i="1" dirty="0" err="1">
                <a:solidFill>
                  <a:srgbClr val="7030A0"/>
                </a:solidFill>
              </a:rPr>
              <a:t>закладів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загальної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середньої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освіти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Математика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5-6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класи</a:t>
            </a:r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endParaRPr lang="uk-UA" b="1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>
                <a:solidFill>
                  <a:srgbClr val="7030A0"/>
                </a:solidFill>
              </a:rPr>
              <a:t>Автор:  </a:t>
            </a:r>
            <a:r>
              <a:rPr lang="uk-UA" b="1" dirty="0" err="1">
                <a:solidFill>
                  <a:srgbClr val="7030A0"/>
                </a:solidFill>
              </a:rPr>
              <a:t>Істер</a:t>
            </a:r>
            <a:r>
              <a:rPr lang="uk-UA" b="1" dirty="0">
                <a:solidFill>
                  <a:srgbClr val="7030A0"/>
                </a:solidFill>
              </a:rPr>
              <a:t> О.</a:t>
            </a:r>
            <a:r>
              <a:rPr lang="uk-UA" sz="900" b="1" dirty="0">
                <a:solidFill>
                  <a:srgbClr val="7030A0"/>
                </a:solidFill>
              </a:rPr>
              <a:t> </a:t>
            </a:r>
            <a:r>
              <a:rPr lang="uk-UA" b="1" dirty="0">
                <a:solidFill>
                  <a:srgbClr val="7030A0"/>
                </a:solidFill>
              </a:rPr>
              <a:t>С. </a:t>
            </a:r>
            <a:endParaRPr lang="uk-UA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7716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70000" y="350139"/>
            <a:ext cx="1452834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452396"/>
              </p:ext>
            </p:extLst>
          </p:nvPr>
        </p:nvGraphicFramePr>
        <p:xfrm>
          <a:off x="1500188" y="914400"/>
          <a:ext cx="7488237" cy="586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Документ" r:id="rId3" imgW="7325705" imgH="5758009" progId="Word.Document.12">
                  <p:embed/>
                </p:oleObj>
              </mc:Choice>
              <mc:Fallback>
                <p:oleObj name="Документ" r:id="rId3" imgW="7325705" imgH="57580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0188" y="914400"/>
                        <a:ext cx="7488237" cy="586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07131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67286" y="525008"/>
            <a:ext cx="1452834" cy="5927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dirty="0">
              <a:highlight>
                <a:srgbClr val="FF00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229395"/>
              </p:ext>
            </p:extLst>
          </p:nvPr>
        </p:nvGraphicFramePr>
        <p:xfrm>
          <a:off x="1514579" y="1198423"/>
          <a:ext cx="6689854" cy="5291461"/>
        </p:xfrm>
        <a:graphic>
          <a:graphicData uri="http://schemas.openxmlformats.org/drawingml/2006/table">
            <a:tbl>
              <a:tblPr firstRow="1" firstCol="1" bandRow="1"/>
              <a:tblGrid>
                <a:gridCol w="33445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45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649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Програма з математики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 р.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Модельна навчальна програма </a:t>
                      </a:r>
                    </a:p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 р.</a:t>
                      </a: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9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1. ПОДІЛЬНІСТЬ НАТУРАЛЬНИХ ЧИСЕЛ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49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2. ЗВИЧАЙНІ ДРОБИ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1. ЗВИЧАЙНІ ДРОБИ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Відсотки.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Знаходження відсотків від числа та числа за значенням його відсотків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9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3. ВІДНОШЕННЯ І ПРОПОРЦІЇ</a:t>
                      </a:r>
                      <a:r>
                        <a:rPr lang="uk-UA" sz="13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2. ВІДНОШЕННЯ І ПРОПОРЦІЇ  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9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Стовпчасті та кругові діаграми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Кругові діаграми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9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4. РАЦІОНАЛЬНІ ЧИСЛА ТА ДІЇ З НИМИ  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b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3. РАЦІОНАЛЬНІ ЧИСЛА ТА ДІЇ З НИМИ  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24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81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Куб. Прямокутний паралелепіпед 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Розгортка прямокутного паралелепіпеда. </a:t>
                      </a:r>
                      <a:r>
                        <a:rPr lang="uk-UA" sz="13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Об’єм куба і прямокутного паралелепіпеда</a:t>
                      </a:r>
                      <a:r>
                        <a:rPr lang="ru-RU" sz="13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371" marR="613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4125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93420" y="400467"/>
            <a:ext cx="7607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Орієнтовний розподіл годин по темах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93420" y="1046798"/>
            <a:ext cx="841975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клас   </a:t>
            </a: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140/175/210 год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uk-UA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4/5/6 год на тиждень,  резерв — 14/49/84 год</a:t>
            </a:r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02341"/>
              </p:ext>
            </p:extLst>
          </p:nvPr>
        </p:nvGraphicFramePr>
        <p:xfrm>
          <a:off x="620461" y="1693129"/>
          <a:ext cx="8953321" cy="1681711"/>
        </p:xfrm>
        <a:graphic>
          <a:graphicData uri="http://schemas.openxmlformats.org/drawingml/2006/table">
            <a:tbl>
              <a:tblPr firstRow="1" firstCol="1" bandRow="1"/>
              <a:tblGrid>
                <a:gridCol w="7508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49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94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Тема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Мінімальна кількість годин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10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1. УЗАГАЛЬНЕННЯ ТА СИСТЕМАТИЗАЦІЯ ЗНАНЬ ЗА КУРС ПОЧАТКОВОЇ ШКОЛИ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2. НАТУРАЛЬНІ ЧИСЛА І ДІЇ З НИМИ. ГЕОМЕТРИЧНІ ФIГУРИ І ВЕЛИЧИНИ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68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3. ПОДІЛЬНІСТЬ НАТУРАЛЬНИХ ЧИСЕЛ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2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4. ДРОБОВІ ЧИСЛА І ДІЇ З НИМИ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560351" y="3621236"/>
            <a:ext cx="808698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клас  </a:t>
            </a:r>
            <a:r>
              <a:rPr lang="uk-UA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(140/175/210 год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uk-UA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4/5/6 год на тиждень, резерв — 20/55/90 год)  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43670"/>
              </p:ext>
            </p:extLst>
          </p:nvPr>
        </p:nvGraphicFramePr>
        <p:xfrm>
          <a:off x="620461" y="4233627"/>
          <a:ext cx="8953321" cy="1772890"/>
        </p:xfrm>
        <a:graphic>
          <a:graphicData uri="http://schemas.openxmlformats.org/drawingml/2006/table">
            <a:tbl>
              <a:tblPr firstRow="1" firstCol="1" bandRow="1"/>
              <a:tblGrid>
                <a:gridCol w="7458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951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8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Тема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Мінімальна кількість годин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4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1. ЗВИЧАЙНІ ДРОБИ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4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2. ВІДНОШЕННЯ І ПРОПОРЦІЇ  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3. РАЦІОНАЛЬНІ ЧИСЛА ТА ДІЇ З НИМИ  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0011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1417" y="375300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949296"/>
              </p:ext>
            </p:extLst>
          </p:nvPr>
        </p:nvGraphicFramePr>
        <p:xfrm>
          <a:off x="1528190" y="1266842"/>
          <a:ext cx="7850702" cy="2902486"/>
        </p:xfrm>
        <a:graphic>
          <a:graphicData uri="http://schemas.openxmlformats.org/drawingml/2006/table">
            <a:tbl>
              <a:tblPr firstRow="1" firstCol="1" bandRow="1"/>
              <a:tblGrid>
                <a:gridCol w="9066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440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11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клас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Найпростіші комбінаторні задачі.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Розв’язування текстових задач алгебраїчним методом.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Розкладання натуральних чисел, більших за тисячу на прості множники. 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Знаходження найбільшого спільного дільника (НСД) і найменшого спільного кратного (НСК) двох (кількох) чисел в межах тисячі.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Логічні задачі.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Розв’язування </a:t>
                      </a:r>
                      <a:r>
                        <a:rPr lang="uk-UA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нерівностей</a:t>
                      </a: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 одним невідомим.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05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Найпростіші комбінаторні задачі.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Ймовірність випадкової події. Найпростіші задачі на знаходження ймовірності.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Піраміда.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Логічні задачі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75346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40" y="380761"/>
            <a:ext cx="9193292" cy="633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050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59" y="335559"/>
            <a:ext cx="8869425" cy="620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266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516" y="191242"/>
            <a:ext cx="5191125" cy="4857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723" y="609904"/>
            <a:ext cx="9991288" cy="6122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indent="269875" algn="just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Крім зазначених вище ключових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компетентностей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базових математичних знань, програм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є сприяти особистісному розвитку здобувачів освіти, результатами якого є: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формування комунікативних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компетентностей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спілкуванні та співпраці з однолітками, старшими та молодшими в освітній, навчально-дослідницької, творчій та інших видах діяльності;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вміння чітко і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грамотно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викладати свої думки в усній і письмовій формі, розуміти сенс поставленого завдання, вибудовувати аргументацію, наводити приклади і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контрприклади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вести дискусії;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початкове уявлення про математичну науку як фундаментальну сферу людської діяльності, про етапи її розвитку, про її значущість для розвитку цивілізації та засвоєння інших наук;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вміння контролювати та корегувати процес і результат навчальної математичної та інших видів діяльності;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креативне мислення, ініціатива, винахідливість, активність під час розв’язування математичних  завдань;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відповідальне ставлення до навчання, готовність і здатність до саморозвитку та самоосвіти на основі мотивації до навчальної діяльності і пізнання навколишнього світу;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формування здатності до емоційного сприйняття математичних об'єктів, завдань, рішень, міркувань тощо;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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критичність мислення, вміння розпізнавати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логічно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некоректні висловлювання, відрізняти гіпотезу від факту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413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123" y="746190"/>
            <a:ext cx="10186561" cy="544483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uk-UA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Відповідно до </a:t>
            </a:r>
            <a:r>
              <a:rPr lang="uk-UA" sz="4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МНП 2021 автор </a:t>
            </a:r>
            <a:r>
              <a:rPr lang="uk-UA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розробив </a:t>
            </a:r>
            <a:r>
              <a:rPr lang="uk-UA" sz="4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орієнтовне календарно-тематичне планування для усіх видів тижневого </a:t>
            </a:r>
            <a:r>
              <a:rPr lang="uk-UA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навантаження :</a:t>
            </a:r>
            <a:r>
              <a:rPr lang="ru-RU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ru-RU" sz="4000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uk-UA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мінімальне </a:t>
            </a:r>
            <a:r>
              <a:rPr lang="uk-UA" sz="4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навантаження </a:t>
            </a:r>
            <a:r>
              <a:rPr lang="uk-UA" sz="41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(4 год/тиждень)</a:t>
            </a:r>
            <a:r>
              <a:rPr lang="uk-UA" sz="4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marL="0" indent="0">
              <a:buNone/>
            </a:pPr>
            <a:r>
              <a:rPr lang="uk-UA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рекомендоване </a:t>
            </a:r>
            <a:r>
              <a:rPr lang="uk-UA" sz="41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(5 год/тиждень),</a:t>
            </a:r>
          </a:p>
          <a:p>
            <a:pPr marL="0" indent="0">
              <a:buNone/>
            </a:pPr>
            <a:r>
              <a:rPr lang="uk-UA" sz="41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максимальне </a:t>
            </a:r>
            <a:r>
              <a:rPr lang="uk-UA" sz="41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(6 год/тиждень)</a:t>
            </a:r>
            <a:r>
              <a:rPr lang="uk-UA" sz="4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41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uk-UA" sz="4000" b="1" dirty="0" smtClean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uk-UA" sz="4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tx1"/>
                </a:solidFill>
                <a:highlight>
                  <a:srgbClr val="FF00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200" dirty="0">
                <a:solidFill>
                  <a:schemeClr val="tx1"/>
                </a:solidFill>
                <a:highlight>
                  <a:srgbClr val="FF0000"/>
                </a:highlight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dirty="0">
              <a:solidFill>
                <a:schemeClr val="tx1"/>
              </a:solidFill>
              <a:highlight>
                <a:srgbClr val="FF00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3" y="-110384"/>
            <a:ext cx="875609" cy="85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309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166" y="1181114"/>
            <a:ext cx="3960000" cy="54274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2000" y="1154900"/>
            <a:ext cx="3960000" cy="54798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00" y="1154900"/>
            <a:ext cx="3462332" cy="51301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2000" y="58366"/>
            <a:ext cx="88294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uk-UA" sz="2400" dirty="0" smtClean="0"/>
              <a:t>Заплановано випуск навчального посібника у 4 частинах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5028769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18" y="278859"/>
            <a:ext cx="8865499" cy="1320800"/>
          </a:xfrm>
        </p:spPr>
        <p:txBody>
          <a:bodyPr/>
          <a:lstStyle/>
          <a:p>
            <a:r>
              <a:rPr lang="uk-UA" dirty="0" smtClean="0"/>
              <a:t>Підручники та посібники для вивчення математики за програмою 2017 року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05" y="1450468"/>
            <a:ext cx="2880000" cy="40778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426" y="2985973"/>
            <a:ext cx="2880000" cy="3713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293" y="1588522"/>
            <a:ext cx="2880000" cy="44793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187" y="2273917"/>
            <a:ext cx="2880000" cy="44259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90" y="1640426"/>
            <a:ext cx="2880000" cy="36979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417" y="2420231"/>
            <a:ext cx="2880000" cy="443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70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endParaRPr lang="uk-UA" b="1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07" y="282372"/>
            <a:ext cx="96662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Модельна навчальна програма -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що визначає орієнтовну послідовність досягнення очікуваних результатів навчання учнів, зміст навчального предмета, інтегрованого курсу та види навчальної діяльності учнів, рекомендований для використання в освітньому процесі в порядку, визначеному законодавством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8828" y="1648984"/>
            <a:ext cx="95824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NewRomanPSMT"/>
              </a:rPr>
              <a:t>   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Модельні навчальні програми 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(скорочено: МНП)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 розроблятися як для повного циклу базової середньої освіти (5-9 класи), так і окремо для кожного з циклів: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адаптаційного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(5-6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класи) та циклу базового предметного навчання (7-9 класи). </a:t>
            </a:r>
            <a:b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827" y="2750143"/>
            <a:ext cx="99766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NewRomanPSMT"/>
              </a:rPr>
              <a:t>  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Спираючись на МНП, заклад освіти </a:t>
            </a:r>
            <a:r>
              <a:rPr lang="uk-UA" sz="2000" b="1" i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розробляти власні навчальні програми з різних предметів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білінгвальних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курсів, інтегрованих курсів, що мають містити опис результатів навчання в обсязі не меншому, ніж визначено Державним стандартом та/або відповідними МНП. </a:t>
            </a:r>
            <a:b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65072" y="465269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освітня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5-9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класів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середньої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ЗАТВЕРДЖЕНО Наказ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науки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19.02.2021 р. № 235 , п.5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 </a:t>
            </a:r>
            <a:br>
              <a:rPr lang="ru-RU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186311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E-mail: </a:t>
            </a:r>
            <a:r>
              <a:rPr lang="en-US" sz="4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ister69@gmail.com</a:t>
            </a:r>
            <a:r>
              <a:rPr lang="uk-UA" sz="4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4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http://www.ister.in.ua</a:t>
            </a:r>
            <a: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ридбати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видання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можна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посиланням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geneza.ua</a:t>
            </a:r>
            <a:r>
              <a:rPr lang="uk-U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Видавництво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"Генеза"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Тел.: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+38(044) 426-71-81, 426-71-56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mail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geneza@geneza.ua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4555" y="49346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7758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56" y="0"/>
            <a:ext cx="10735163" cy="672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105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18" y="61810"/>
            <a:ext cx="10722448" cy="667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827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61" y="-201810"/>
            <a:ext cx="9581801" cy="2183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68" y="3548208"/>
            <a:ext cx="9446002" cy="3144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714" y="1982055"/>
            <a:ext cx="9487956" cy="15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743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0"/>
            <a:ext cx="9885157" cy="3403600"/>
          </a:xfrm>
        </p:spPr>
        <p:txBody>
          <a:bodyPr/>
          <a:lstStyle/>
          <a:p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Навчальне навантаження курсу математики адаптаційного циклу</a:t>
            </a:r>
            <a:b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55E9FEB3-0313-4C8C-83DD-5FDDCAF09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007732"/>
              </p:ext>
            </p:extLst>
          </p:nvPr>
        </p:nvGraphicFramePr>
        <p:xfrm>
          <a:off x="1261504" y="2498567"/>
          <a:ext cx="7870774" cy="1885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9465">
                  <a:extLst>
                    <a:ext uri="{9D8B030D-6E8A-4147-A177-3AD203B41FA5}">
                      <a16:colId xmlns:a16="http://schemas.microsoft.com/office/drawing/2014/main" xmlns="" val="1524240675"/>
                    </a:ext>
                  </a:extLst>
                </a:gridCol>
                <a:gridCol w="1784227">
                  <a:extLst>
                    <a:ext uri="{9D8B030D-6E8A-4147-A177-3AD203B41FA5}">
                      <a16:colId xmlns:a16="http://schemas.microsoft.com/office/drawing/2014/main" xmlns="" val="4142864449"/>
                    </a:ext>
                  </a:extLst>
                </a:gridCol>
                <a:gridCol w="1622855">
                  <a:extLst>
                    <a:ext uri="{9D8B030D-6E8A-4147-A177-3AD203B41FA5}">
                      <a16:colId xmlns:a16="http://schemas.microsoft.com/office/drawing/2014/main" xmlns="" val="661899736"/>
                    </a:ext>
                  </a:extLst>
                </a:gridCol>
                <a:gridCol w="1784227">
                  <a:extLst>
                    <a:ext uri="{9D8B030D-6E8A-4147-A177-3AD203B41FA5}">
                      <a16:colId xmlns:a16="http://schemas.microsoft.com/office/drawing/2014/main" xmlns="" val="2996095397"/>
                    </a:ext>
                  </a:extLst>
                </a:gridCol>
              </a:tblGrid>
              <a:tr h="7951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Тижневе навантаження</a:t>
                      </a:r>
                      <a:endParaRPr lang="x-non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4 год</a:t>
                      </a:r>
                      <a:endParaRPr lang="x-non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5 год</a:t>
                      </a:r>
                      <a:endParaRPr lang="x-non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6 год</a:t>
                      </a:r>
                      <a:endParaRPr lang="x-non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35759760"/>
                  </a:ext>
                </a:extLst>
              </a:tr>
              <a:tr h="1090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Річне навантаження</a:t>
                      </a:r>
                      <a:endParaRPr lang="x-non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</a:rPr>
                        <a:t>140 год</a:t>
                      </a:r>
                      <a:endParaRPr lang="x-none" sz="28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</a:rPr>
                        <a:t>175 год</a:t>
                      </a:r>
                      <a:endParaRPr lang="x-none" sz="28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0070C0"/>
                          </a:solidFill>
                          <a:effectLst/>
                        </a:rPr>
                        <a:t>210 год</a:t>
                      </a:r>
                      <a:endParaRPr lang="x-none" sz="28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696261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6141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946" y="0"/>
            <a:ext cx="6830812" cy="1101753"/>
          </a:xfrm>
        </p:spPr>
        <p:txBody>
          <a:bodyPr>
            <a:normAutofit/>
          </a:bodyPr>
          <a:lstStyle/>
          <a:p>
            <a:r>
              <a:rPr lang="uk-UA" dirty="0"/>
              <a:t> </a:t>
            </a:r>
            <a:r>
              <a:rPr lang="uk-UA" b="1" dirty="0">
                <a:solidFill>
                  <a:schemeClr val="tx1"/>
                </a:solidFill>
              </a:rPr>
              <a:t>Структура МНП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757" y="906011"/>
            <a:ext cx="8334437" cy="16452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8946" y="2769365"/>
            <a:ext cx="998289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МНП створено на основі Державного стандарту базової середньої освіти.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Вступна частина містить інформацію про :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мету базової середньої освіти;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цінністні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орієнтири, на яких ґрунтується реалізація цієї мети;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мету математичної освітньої галузі та її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компетентнісний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потенціал;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знання математичної освітньої галузі для 5-6 класів, передбачені Державним стандартом;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характеристику навчального змісту і особливостей його реалізації;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 до обов’язкових результатів навчання учнів у математичній освітній галузі (5-6 класи)</a:t>
            </a:r>
          </a:p>
        </p:txBody>
      </p:sp>
    </p:spTree>
    <p:extLst>
      <p:ext uri="{BB962C8B-B14F-4D97-AF65-F5344CB8AC3E}">
        <p14:creationId xmlns:p14="http://schemas.microsoft.com/office/powerpoint/2010/main" val="2604983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22" y="393409"/>
            <a:ext cx="9136871" cy="940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44" y="1881974"/>
            <a:ext cx="9416161" cy="346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968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586530"/>
            <a:ext cx="9867626" cy="4933426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ж суттєві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відбулися в змісті навчального матеріалу з математики в 5-6 класах розглянемо на основі порівняння МНП 2021 року (автор – </a:t>
            </a:r>
            <a:r>
              <a:rPr lang="uk-UA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Істер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О.С.) та програми 2017 року, поданого у вигляді таблиці </a:t>
            </a:r>
          </a:p>
        </p:txBody>
      </p:sp>
    </p:spTree>
    <p:extLst>
      <p:ext uri="{BB962C8B-B14F-4D97-AF65-F5344CB8AC3E}">
        <p14:creationId xmlns:p14="http://schemas.microsoft.com/office/powerpoint/2010/main" val="6535988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Аспект">
  <a:themeElements>
    <a:clrScheme name="Другая 1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84C55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1649</TotalTime>
  <Words>798</Words>
  <Application>Microsoft Office PowerPoint</Application>
  <PresentationFormat>Широкоэкранный</PresentationFormat>
  <Paragraphs>109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TimesNewRomanPSMT</vt:lpstr>
      <vt:lpstr>Trebuchet MS</vt:lpstr>
      <vt:lpstr>Wingdings</vt:lpstr>
      <vt:lpstr>Wingdings 3</vt:lpstr>
      <vt:lpstr>Аспект</vt:lpstr>
      <vt:lpstr>Документ Microsoft Word</vt:lpstr>
      <vt:lpstr> Модельна навчальна програма адаптаційного циклу для закладів загальної середньої освіти  Математика 5-6 класи </vt:lpstr>
      <vt:lpstr> </vt:lpstr>
      <vt:lpstr>Презентация PowerPoint</vt:lpstr>
      <vt:lpstr>Презентация PowerPoint</vt:lpstr>
      <vt:lpstr>Презентация PowerPoint</vt:lpstr>
      <vt:lpstr>Навчальне навантаження курсу математики адаптаційного циклу </vt:lpstr>
      <vt:lpstr> Структура МНП</vt:lpstr>
      <vt:lpstr>Презентация PowerPoint</vt:lpstr>
      <vt:lpstr>Які ж суттєві зміни відбулися в змісті навчального матеріалу з математики в 5-6 класах розглянемо на основі порівняння МНП 2021 року (автор – Істер О.С.) та програми 2017 року, поданого у вигляді таблиці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Підручники та посібники для вивчення математики за програмою 2017 року</vt:lpstr>
      <vt:lpstr>E-mail: ister69@gmail.com  http://www.ister.in.ua  Придбати видання можна за посиланням: www.geneza.ua (Видавництво "Генеза")  Тел.: +38(044) 426-71-81, 426-71-56  E-mail: geneza@geneza.ua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Генеза</dc:title>
  <dc:creator>Julia Melnik</dc:creator>
  <cp:lastModifiedBy>Александр</cp:lastModifiedBy>
  <cp:revision>106</cp:revision>
  <dcterms:created xsi:type="dcterms:W3CDTF">2019-07-10T07:58:26Z</dcterms:created>
  <dcterms:modified xsi:type="dcterms:W3CDTF">2021-10-08T08:13:34Z</dcterms:modified>
</cp:coreProperties>
</file>