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318" r:id="rId2"/>
    <p:sldId id="300" r:id="rId3"/>
    <p:sldId id="302" r:id="rId4"/>
    <p:sldId id="298" r:id="rId5"/>
    <p:sldId id="323" r:id="rId6"/>
    <p:sldId id="336" r:id="rId7"/>
    <p:sldId id="306" r:id="rId8"/>
    <p:sldId id="304" r:id="rId9"/>
    <p:sldId id="319" r:id="rId10"/>
    <p:sldId id="308" r:id="rId11"/>
    <p:sldId id="311" r:id="rId12"/>
    <p:sldId id="320" r:id="rId13"/>
    <p:sldId id="321" r:id="rId14"/>
    <p:sldId id="322" r:id="rId15"/>
    <p:sldId id="316" r:id="rId16"/>
    <p:sldId id="324" r:id="rId17"/>
    <p:sldId id="317" r:id="rId18"/>
    <p:sldId id="325" r:id="rId19"/>
    <p:sldId id="326" r:id="rId20"/>
    <p:sldId id="327" r:id="rId21"/>
    <p:sldId id="328" r:id="rId22"/>
    <p:sldId id="329" r:id="rId23"/>
    <p:sldId id="333" r:id="rId24"/>
    <p:sldId id="334" r:id="rId25"/>
    <p:sldId id="335" r:id="rId26"/>
    <p:sldId id="315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58" autoAdjust="0"/>
    <p:restoredTop sz="94656" autoAdjust="0"/>
  </p:normalViewPr>
  <p:slideViewPr>
    <p:cSldViewPr snapToGrid="0">
      <p:cViewPr varScale="1">
        <p:scale>
          <a:sx n="84" d="100"/>
          <a:sy n="84" d="100"/>
        </p:scale>
        <p:origin x="59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‹№›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ransition>
    <p:fad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ister69@gmail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599"/>
            <a:ext cx="8596668" cy="3769453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/>
            </a:r>
            <a:br>
              <a:rPr lang="ru-RU" sz="3600" dirty="0"/>
            </a:br>
            <a:r>
              <a:rPr lang="ru-RU" sz="3600" b="1" i="1" dirty="0" err="1">
                <a:solidFill>
                  <a:srgbClr val="7030A0"/>
                </a:solidFill>
              </a:rPr>
              <a:t>Модельна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навчальна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програма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smtClean="0">
                <a:solidFill>
                  <a:srgbClr val="7030A0"/>
                </a:solidFill>
              </a:rPr>
              <a:t>для </a:t>
            </a:r>
            <a:r>
              <a:rPr lang="ru-RU" sz="3600" b="1" i="1" dirty="0" err="1">
                <a:solidFill>
                  <a:srgbClr val="7030A0"/>
                </a:solidFill>
              </a:rPr>
              <a:t>закладів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загальної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середньої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освіти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uk-UA" b="1" dirty="0"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>
                <a:solidFill>
                  <a:srgbClr val="7030A0"/>
                </a:solidFill>
              </a:rPr>
              <a:t>Автор:  </a:t>
            </a:r>
            <a:r>
              <a:rPr lang="uk-UA" b="1" dirty="0">
                <a:solidFill>
                  <a:srgbClr val="7030A0"/>
                </a:solidFill>
              </a:rPr>
              <a:t>Істер О.</a:t>
            </a:r>
            <a:r>
              <a:rPr lang="uk-UA" sz="900" b="1" dirty="0">
                <a:solidFill>
                  <a:srgbClr val="7030A0"/>
                </a:solidFill>
              </a:rPr>
              <a:t> </a:t>
            </a:r>
            <a:r>
              <a:rPr lang="uk-UA" b="1" dirty="0">
                <a:solidFill>
                  <a:srgbClr val="7030A0"/>
                </a:solidFill>
              </a:rPr>
              <a:t>С. </a:t>
            </a:r>
            <a:endParaRPr lang="uk-UA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0629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94479" y="63614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клас</a:t>
            </a:r>
            <a:endParaRPr lang="uk-UA" sz="3200" dirty="0">
              <a:highlight>
                <a:srgbClr val="FF000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734" y="682886"/>
            <a:ext cx="8565160" cy="611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4125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032" y="457683"/>
            <a:ext cx="5373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Додаткові теми для вивчення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10902" y="1264539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449" y="2105892"/>
            <a:ext cx="10859130" cy="231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5346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032" y="457683"/>
            <a:ext cx="5373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Додаткові теми для вивчення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10902" y="1264539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003" y="2105892"/>
            <a:ext cx="10849761" cy="2159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9182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032" y="457683"/>
            <a:ext cx="5373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Додаткові теми для вивчення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10902" y="1264539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94" y="2213731"/>
            <a:ext cx="10447090" cy="233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6903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599"/>
            <a:ext cx="8596668" cy="37694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/>
            </a:r>
            <a:br>
              <a:rPr lang="ru-RU" sz="3600" dirty="0"/>
            </a:br>
            <a:r>
              <a:rPr lang="ru-RU" sz="3600" b="1" i="1" dirty="0" err="1">
                <a:solidFill>
                  <a:srgbClr val="7030A0"/>
                </a:solidFill>
              </a:rPr>
              <a:t>Модельна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навчальна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програма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smtClean="0">
                <a:solidFill>
                  <a:srgbClr val="7030A0"/>
                </a:solidFill>
              </a:rPr>
              <a:t>для </a:t>
            </a:r>
            <a:r>
              <a:rPr lang="ru-RU" sz="3600" b="1" i="1" dirty="0" err="1">
                <a:solidFill>
                  <a:srgbClr val="7030A0"/>
                </a:solidFill>
              </a:rPr>
              <a:t>закладів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загальної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середньої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освіти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b="1" dirty="0" err="1">
                <a:solidFill>
                  <a:schemeClr val="accent2">
                    <a:lumMod val="75000"/>
                  </a:schemeClr>
                </a:solidFill>
              </a:rPr>
              <a:t>Геометрія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7-9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класи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(гриф МОН)</a:t>
            </a:r>
            <a:r>
              <a:rPr lang="ru-RU" b="1" dirty="0">
                <a:solidFill>
                  <a:srgbClr val="00B0F0"/>
                </a:solidFill>
              </a:rPr>
              <a:t/>
            </a:r>
            <a:br>
              <a:rPr lang="ru-RU" b="1" dirty="0">
                <a:solidFill>
                  <a:srgbClr val="00B0F0"/>
                </a:solidFill>
              </a:rPr>
            </a:br>
            <a:endParaRPr lang="uk-UA" b="1" dirty="0"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>
                <a:solidFill>
                  <a:srgbClr val="7030A0"/>
                </a:solidFill>
              </a:rPr>
              <a:t>Автор:  </a:t>
            </a:r>
            <a:r>
              <a:rPr lang="uk-UA" b="1" dirty="0">
                <a:solidFill>
                  <a:srgbClr val="7030A0"/>
                </a:solidFill>
              </a:rPr>
              <a:t>Істер О.</a:t>
            </a:r>
            <a:r>
              <a:rPr lang="uk-UA" sz="900" b="1" dirty="0">
                <a:solidFill>
                  <a:srgbClr val="7030A0"/>
                </a:solidFill>
              </a:rPr>
              <a:t> </a:t>
            </a:r>
            <a:r>
              <a:rPr lang="uk-UA" b="1" dirty="0">
                <a:solidFill>
                  <a:srgbClr val="7030A0"/>
                </a:solidFill>
              </a:rPr>
              <a:t>С. </a:t>
            </a:r>
            <a:endParaRPr lang="uk-UA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8913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731" y="1524000"/>
            <a:ext cx="8101540" cy="26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5050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586530"/>
            <a:ext cx="10600265" cy="4933426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ж суттєві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відбулися в змісті навчального матеріалу з 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геометрії у 7-9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класах розглянемо на основі порівняння МНП 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року (автор – Істер О.С.) та програми 2017 року, поданого у вигляді таблиці </a:t>
            </a:r>
          </a:p>
        </p:txBody>
      </p:sp>
    </p:spTree>
    <p:extLst>
      <p:ext uri="{BB962C8B-B14F-4D97-AF65-F5344CB8AC3E}">
        <p14:creationId xmlns:p14="http://schemas.microsoft.com/office/powerpoint/2010/main" val="346146949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49251" y="609600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20" y="1455173"/>
            <a:ext cx="11005532" cy="358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266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4696476" y="-90603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4928" y="447737"/>
            <a:ext cx="6876619" cy="641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04018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Прямоугольник 3"/>
          <p:cNvSpPr/>
          <p:nvPr/>
        </p:nvSpPr>
        <p:spPr>
          <a:xfrm>
            <a:off x="4526464" y="9220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53" y="547456"/>
            <a:ext cx="7848600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3061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56" y="0"/>
            <a:ext cx="10735163" cy="672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11053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44219" y="100861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09" y="720133"/>
            <a:ext cx="9278108" cy="552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3425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5" y="1361645"/>
            <a:ext cx="9753599" cy="265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05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59" y="353961"/>
            <a:ext cx="11538247" cy="5977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8356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032" y="457683"/>
            <a:ext cx="5373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Додаткові теми для вивчення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10902" y="1264539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75" y="1883811"/>
            <a:ext cx="11772534" cy="2294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72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032" y="457683"/>
            <a:ext cx="5373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Додаткові теми для вивчення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10902" y="1264539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7" y="2031295"/>
            <a:ext cx="12181583" cy="258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7573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032" y="457683"/>
            <a:ext cx="5373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Додаткові теми для вивчення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10902" y="1264539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36" y="1986117"/>
            <a:ext cx="11956805" cy="278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08572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E-mail: </a:t>
            </a:r>
            <a:r>
              <a:rPr lang="en-US" sz="4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ister69@gmail.com</a:t>
            </a:r>
            <a:r>
              <a:rPr lang="uk-UA" sz="4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uk-UA" sz="44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uk-UA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http://www.ister.in.ua</a:t>
            </a:r>
            <a:r>
              <a:rPr lang="uk-UA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uk-UA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4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ридбати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видання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можна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за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посиланням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www.</a:t>
            </a:r>
            <a:r>
              <a:rPr lang="ru-RU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geneza.ua</a:t>
            </a:r>
            <a:r>
              <a:rPr lang="uk-UA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ru-RU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Видавництво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"Генеза"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uk-UA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Тел.: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+38(044) 426-71-81, 426-71-56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E-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mail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geneza@geneza.ua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64555" y="493468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uk-UA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7758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61" y="-201810"/>
            <a:ext cx="9581801" cy="21838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68" y="3548208"/>
            <a:ext cx="9446002" cy="31442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714" y="1982055"/>
            <a:ext cx="9487956" cy="155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743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609599"/>
            <a:ext cx="8596668" cy="37694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/>
            </a:r>
            <a:br>
              <a:rPr lang="ru-RU" sz="3600" dirty="0"/>
            </a:br>
            <a:r>
              <a:rPr lang="ru-RU" sz="3600" b="1" i="1" dirty="0" err="1">
                <a:solidFill>
                  <a:srgbClr val="7030A0"/>
                </a:solidFill>
              </a:rPr>
              <a:t>Модельна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навчальна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програма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smtClean="0">
                <a:solidFill>
                  <a:srgbClr val="7030A0"/>
                </a:solidFill>
              </a:rPr>
              <a:t>для </a:t>
            </a:r>
            <a:r>
              <a:rPr lang="ru-RU" sz="3600" b="1" i="1" dirty="0" err="1">
                <a:solidFill>
                  <a:srgbClr val="7030A0"/>
                </a:solidFill>
              </a:rPr>
              <a:t>закладів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загальної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середньої</a:t>
            </a:r>
            <a:r>
              <a:rPr lang="ru-RU" sz="3600" b="1" i="1" dirty="0">
                <a:solidFill>
                  <a:srgbClr val="7030A0"/>
                </a:solidFill>
              </a:rPr>
              <a:t> </a:t>
            </a:r>
            <a:r>
              <a:rPr lang="ru-RU" sz="3600" b="1" i="1" dirty="0" err="1">
                <a:solidFill>
                  <a:srgbClr val="7030A0"/>
                </a:solidFill>
              </a:rPr>
              <a:t>освіти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Алгебра</a:t>
            </a:r>
            <a:r>
              <a:rPr lang="ru-RU" sz="3600" dirty="0" smtClean="0"/>
              <a:t>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7-9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класи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(гриф МОН)</a:t>
            </a:r>
            <a:r>
              <a:rPr lang="ru-RU" b="1" dirty="0">
                <a:solidFill>
                  <a:srgbClr val="00B0F0"/>
                </a:solidFill>
              </a:rPr>
              <a:t/>
            </a:r>
            <a:br>
              <a:rPr lang="ru-RU" b="1" dirty="0">
                <a:solidFill>
                  <a:srgbClr val="00B0F0"/>
                </a:solidFill>
              </a:rPr>
            </a:br>
            <a:endParaRPr lang="uk-UA" b="1" dirty="0">
              <a:solidFill>
                <a:srgbClr val="00B0F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>
                <a:solidFill>
                  <a:srgbClr val="7030A0"/>
                </a:solidFill>
              </a:rPr>
              <a:t>Автор:  </a:t>
            </a:r>
            <a:r>
              <a:rPr lang="uk-UA" b="1" dirty="0">
                <a:solidFill>
                  <a:srgbClr val="7030A0"/>
                </a:solidFill>
              </a:rPr>
              <a:t>Істер О.</a:t>
            </a:r>
            <a:r>
              <a:rPr lang="uk-UA" sz="900" b="1" dirty="0">
                <a:solidFill>
                  <a:srgbClr val="7030A0"/>
                </a:solidFill>
              </a:rPr>
              <a:t> </a:t>
            </a:r>
            <a:r>
              <a:rPr lang="uk-UA" b="1" dirty="0">
                <a:solidFill>
                  <a:srgbClr val="7030A0"/>
                </a:solidFill>
              </a:rPr>
              <a:t>С. </a:t>
            </a:r>
            <a:endParaRPr lang="uk-UA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77160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0"/>
            <a:ext cx="9885157" cy="3403600"/>
          </a:xfrm>
        </p:spPr>
        <p:txBody>
          <a:bodyPr/>
          <a:lstStyle/>
          <a:p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Навчальне навантаження 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курсу алгебри</a:t>
            </a:r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="" xmlns:a16="http://schemas.microsoft.com/office/drawing/2014/main" id="{55E9FEB3-0313-4C8C-83DD-5FDDCAF095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790850"/>
              </p:ext>
            </p:extLst>
          </p:nvPr>
        </p:nvGraphicFramePr>
        <p:xfrm>
          <a:off x="1261504" y="2498567"/>
          <a:ext cx="7870774" cy="18858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9465">
                  <a:extLst>
                    <a:ext uri="{9D8B030D-6E8A-4147-A177-3AD203B41FA5}">
                      <a16:colId xmlns="" xmlns:a16="http://schemas.microsoft.com/office/drawing/2014/main" val="1524240675"/>
                    </a:ext>
                  </a:extLst>
                </a:gridCol>
                <a:gridCol w="1784227">
                  <a:extLst>
                    <a:ext uri="{9D8B030D-6E8A-4147-A177-3AD203B41FA5}">
                      <a16:colId xmlns="" xmlns:a16="http://schemas.microsoft.com/office/drawing/2014/main" val="4142864449"/>
                    </a:ext>
                  </a:extLst>
                </a:gridCol>
                <a:gridCol w="1622855">
                  <a:extLst>
                    <a:ext uri="{9D8B030D-6E8A-4147-A177-3AD203B41FA5}">
                      <a16:colId xmlns="" xmlns:a16="http://schemas.microsoft.com/office/drawing/2014/main" val="661899736"/>
                    </a:ext>
                  </a:extLst>
                </a:gridCol>
                <a:gridCol w="1784227">
                  <a:extLst>
                    <a:ext uri="{9D8B030D-6E8A-4147-A177-3AD203B41FA5}">
                      <a16:colId xmlns="" xmlns:a16="http://schemas.microsoft.com/office/drawing/2014/main" val="2996095397"/>
                    </a:ext>
                  </a:extLst>
                </a:gridCol>
              </a:tblGrid>
              <a:tr h="7951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B0F0"/>
                          </a:solidFill>
                          <a:effectLst/>
                        </a:rPr>
                        <a:t>Тижневе навантаження</a:t>
                      </a:r>
                      <a:endParaRPr lang="x-none" sz="24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r>
                        <a:rPr lang="uk-UA" sz="280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</a:rPr>
                        <a:t>год</a:t>
                      </a:r>
                      <a:endParaRPr lang="x-none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</a:rPr>
                        <a:t>3</a:t>
                      </a:r>
                      <a:r>
                        <a:rPr lang="uk-UA" sz="2800" dirty="0" smtClean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uk-UA" sz="2800" dirty="0">
                          <a:solidFill>
                            <a:srgbClr val="FF0000"/>
                          </a:solidFill>
                          <a:effectLst/>
                        </a:rPr>
                        <a:t>год</a:t>
                      </a:r>
                      <a:endParaRPr lang="x-none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dirty="0" smtClean="0">
                          <a:solidFill>
                            <a:srgbClr val="FF0000"/>
                          </a:solidFill>
                          <a:effectLst/>
                        </a:rPr>
                        <a:t>4 год</a:t>
                      </a:r>
                      <a:endParaRPr lang="x-none" sz="2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5759760"/>
                  </a:ext>
                </a:extLst>
              </a:tr>
              <a:tr h="10907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B0F0"/>
                          </a:solidFill>
                          <a:effectLst/>
                        </a:rPr>
                        <a:t>Річне навантаження</a:t>
                      </a:r>
                      <a:endParaRPr lang="x-none" sz="2400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70 </a:t>
                      </a:r>
                      <a:r>
                        <a:rPr lang="uk-UA" sz="2800" b="1" dirty="0">
                          <a:solidFill>
                            <a:srgbClr val="FF0000"/>
                          </a:solidFill>
                          <a:effectLst/>
                        </a:rPr>
                        <a:t>год</a:t>
                      </a:r>
                      <a:endParaRPr lang="x-none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105 </a:t>
                      </a:r>
                      <a:r>
                        <a:rPr lang="uk-UA" sz="2800" b="1" dirty="0">
                          <a:solidFill>
                            <a:srgbClr val="FF0000"/>
                          </a:solidFill>
                          <a:effectLst/>
                        </a:rPr>
                        <a:t>год</a:t>
                      </a:r>
                      <a:endParaRPr lang="x-none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800" b="1" dirty="0" smtClean="0">
                          <a:solidFill>
                            <a:srgbClr val="FF0000"/>
                          </a:solidFill>
                          <a:effectLst/>
                        </a:rPr>
                        <a:t>140 год</a:t>
                      </a:r>
                      <a:endParaRPr lang="x-none" sz="2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6261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877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63" y="1496387"/>
            <a:ext cx="11686206" cy="29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5426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5" y="586530"/>
            <a:ext cx="9867626" cy="4933426"/>
          </a:xfrm>
        </p:spPr>
        <p:txBody>
          <a:bodyPr>
            <a:normAutofit/>
          </a:bodyPr>
          <a:lstStyle/>
          <a:p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 ж суттєві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зміни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відбулися в змісті навчального матеріалу з 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алгебри у 7-9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класах розглянемо на основі порівняння МНП </a:t>
            </a:r>
            <a:r>
              <a:rPr lang="uk-UA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uk-UA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року (автор – Істер О.С.) та програми 2017 року, поданого у вигляді таблиці </a:t>
            </a:r>
          </a:p>
        </p:txBody>
      </p:sp>
    </p:spTree>
    <p:extLst>
      <p:ext uri="{BB962C8B-B14F-4D97-AF65-F5344CB8AC3E}">
        <p14:creationId xmlns:p14="http://schemas.microsoft.com/office/powerpoint/2010/main" val="6535988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69999" y="350139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7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6167" y="1652631"/>
            <a:ext cx="11113707" cy="2169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7131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69999" y="350139"/>
            <a:ext cx="1452835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</a:t>
            </a:r>
            <a:r>
              <a:rPr lang="uk-UA" sz="3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клас</a:t>
            </a:r>
            <a:endParaRPr lang="uk-UA" sz="32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12" y="1407863"/>
            <a:ext cx="10956722" cy="308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76494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Аспект">
  <a:themeElements>
    <a:clrScheme name="Другая 11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84C55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2160</TotalTime>
  <Words>166</Words>
  <Application>Microsoft Office PowerPoint</Application>
  <PresentationFormat>Широкий екран</PresentationFormat>
  <Paragraphs>37</Paragraphs>
  <Slides>26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26</vt:i4>
      </vt:variant>
    </vt:vector>
  </HeadingPairs>
  <TitlesOfParts>
    <vt:vector size="32" baseType="lpstr">
      <vt:lpstr>Arial</vt:lpstr>
      <vt:lpstr>Calibri</vt:lpstr>
      <vt:lpstr>Times New Roman</vt:lpstr>
      <vt:lpstr>Trebuchet MS</vt:lpstr>
      <vt:lpstr>Wingdings 3</vt:lpstr>
      <vt:lpstr>Аспект</vt:lpstr>
      <vt:lpstr> Модельна навчальна програма для закладів загальної середньої освіти  </vt:lpstr>
      <vt:lpstr>Презентація PowerPoint</vt:lpstr>
      <vt:lpstr>Презентація PowerPoint</vt:lpstr>
      <vt:lpstr> Модельна навчальна програма для закладів загальної середньої освіти  Алгебра  7-9 класи (гриф МОН) </vt:lpstr>
      <vt:lpstr>Навчальне навантаження курсу алгебри </vt:lpstr>
      <vt:lpstr>Презентація PowerPoint</vt:lpstr>
      <vt:lpstr>Які ж суттєві зміни відбулися в змісті навчального матеріалу з алгебри у 7-9 класах розглянемо на основі порівняння МНП 2023 року (автор – Істер О.С.) та програми 2017 року, поданого у вигляді таблиці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 Модельна навчальна програма для закладів загальної середньої освіти  Геометрія  7-9 класи (гриф МОН) </vt:lpstr>
      <vt:lpstr>Презентація PowerPoint</vt:lpstr>
      <vt:lpstr>Які ж суттєві зміни відбулися в змісті навчального матеріалу з геометрії у 7-9 класах розглянемо на основі порівняння МНП 2023 року (автор – Істер О.С.) та програми 2017 року, поданого у вигляді таблиці 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E-mail: ister69@gmail.com  http://www.ister.in.ua  Придбати видання можна за посиланням: www.geneza.ua (Видавництво "Генеза")  Тел.: +38(044) 426-71-81, 426-71-56  E-mail: geneza@geneza.ua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Генеза</dc:title>
  <dc:creator>Julia Melnik</dc:creator>
  <cp:lastModifiedBy>Обліковий запис Microsoft</cp:lastModifiedBy>
  <cp:revision>129</cp:revision>
  <dcterms:created xsi:type="dcterms:W3CDTF">2019-07-10T07:58:26Z</dcterms:created>
  <dcterms:modified xsi:type="dcterms:W3CDTF">2024-01-07T19:59:33Z</dcterms:modified>
</cp:coreProperties>
</file>