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85" r:id="rId3"/>
    <p:sldMasterId id="2147483797" r:id="rId4"/>
  </p:sldMasterIdLst>
  <p:notesMasterIdLst>
    <p:notesMasterId r:id="rId25"/>
  </p:notesMasterIdLst>
  <p:sldIdLst>
    <p:sldId id="256" r:id="rId5"/>
    <p:sldId id="278" r:id="rId6"/>
    <p:sldId id="260" r:id="rId7"/>
    <p:sldId id="259" r:id="rId8"/>
    <p:sldId id="264" r:id="rId9"/>
    <p:sldId id="265" r:id="rId10"/>
    <p:sldId id="262" r:id="rId11"/>
    <p:sldId id="285" r:id="rId12"/>
    <p:sldId id="266" r:id="rId13"/>
    <p:sldId id="282" r:id="rId14"/>
    <p:sldId id="283" r:id="rId15"/>
    <p:sldId id="270" r:id="rId16"/>
    <p:sldId id="279" r:id="rId17"/>
    <p:sldId id="280" r:id="rId18"/>
    <p:sldId id="286" r:id="rId19"/>
    <p:sldId id="287" r:id="rId20"/>
    <p:sldId id="289" r:id="rId21"/>
    <p:sldId id="288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08" autoAdjust="0"/>
    <p:restoredTop sz="94590" autoAdjust="0"/>
  </p:normalViewPr>
  <p:slideViewPr>
    <p:cSldViewPr>
      <p:cViewPr varScale="1">
        <p:scale>
          <a:sx n="91" d="100"/>
          <a:sy n="91" d="100"/>
        </p:scale>
        <p:origin x="79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18.10.2018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5033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535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A6740FB-218C-4E54-B2F5-577BC651122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74D758-FF98-42D0-900E-E9A9EED3D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32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401AE-DDF7-4B05-9796-3A3E1B5E1528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75BB-9277-42B9-AA2E-BCCA0B7D5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40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53F5D4-FD69-42D5-AD99-A196DD27F66B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36544-C5FE-4555-817A-AE120B227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407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12CEB3-3FC5-44C1-A694-43E978B7A2F7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2CFF8F-EF97-4835-8251-3CF35E29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9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EEEF95-2DCB-40B7-B3CC-03104663A98A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B3D186-EF76-49BE-96E2-7493B6B5C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89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ACDC27-42D6-4670-8443-5E921E3AB028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8A5372-A7DA-4987-B0C0-EC8C4D8E3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17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45D2-7853-40BF-925D-1FC7479D89D3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474B-B348-400A-9CCF-AA7353F73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06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079CE2-0617-495C-8E54-9DF964D718E5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A64F7-DDEC-4857-8D5A-17B90FD90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03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91ABEFC-6E58-40A9-83DC-45D478BF5E3E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E828B45-0DF4-4B56-A735-5BE4F4ED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03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2C3CC-94AD-41D0-959D-D1A2506E19AD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92E6-993D-4427-B400-18554C60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57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DD40B-0CF0-47E1-A953-F8850CBA8B88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1476-9624-4649-9D13-8DCC27109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48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51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A259C54-8E0F-4843-B5C3-A91C0639FE90}" type="datetimeFigureOut">
              <a:rPr lang="ru-RU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93CF247-FF8A-41F0-988C-294DB0B7F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2" r:id="rId2"/>
    <p:sldLayoutId id="2147483767" r:id="rId3"/>
    <p:sldLayoutId id="2147483768" r:id="rId4"/>
    <p:sldLayoutId id="2147483769" r:id="rId5"/>
    <p:sldLayoutId id="2147483770" r:id="rId6"/>
    <p:sldLayoutId id="2147483763" r:id="rId7"/>
    <p:sldLayoutId id="2147483771" r:id="rId8"/>
    <p:sldLayoutId id="2147483772" r:id="rId9"/>
    <p:sldLayoutId id="2147483764" r:id="rId10"/>
    <p:sldLayoutId id="21474837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18.10.2018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tdvsesvit.com.ua/" TargetMode="Externa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3675" y="142950"/>
            <a:ext cx="8136904" cy="1080120"/>
          </a:xfrm>
        </p:spPr>
        <p:txBody>
          <a:bodyPr/>
          <a:lstStyle/>
          <a:p>
            <a:pPr algn="r" eaLnBrk="1" hangingPunct="1">
              <a:defRPr/>
            </a:pPr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Представляємо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підручники для 10 класу </a:t>
            </a:r>
            <a:b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НМК до  підручника рівня  стандарту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320" y="5935092"/>
            <a:ext cx="8568495" cy="296211"/>
          </a:xfrm>
        </p:spPr>
        <p:txBody>
          <a:bodyPr/>
          <a:lstStyle/>
          <a:p>
            <a:pPr algn="l"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Підручники  підготовлені у видавництві «</a:t>
            </a:r>
            <a:r>
              <a:rPr lang="uk-UA" sz="24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та приймали участь у конкурсі підручників 10 класу</a:t>
            </a:r>
          </a:p>
          <a:p>
            <a:pPr algn="l" eaLnBrk="1" hangingPunct="1"/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464" y="3572959"/>
            <a:ext cx="8857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(алгебра і початки аналізу та геометрія, рівень стандарту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464" y="3914855"/>
            <a:ext cx="6429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і початки аналізу (профільний рівень)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407" y="4698440"/>
            <a:ext cx="84873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і початки аналізу (початок вивчення на поглибленому рівні з 8 класу, профільний рівень)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464" y="4297781"/>
            <a:ext cx="7479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Геометрія (профільний рівень)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1320" y="5373216"/>
            <a:ext cx="8633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Геометрія (початок вивчення на поглибленому рівні з 8 класу,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профільний рівень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" y="899949"/>
            <a:ext cx="1698559" cy="252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66" y="892825"/>
            <a:ext cx="1615871" cy="252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314" y="920128"/>
            <a:ext cx="1731874" cy="25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717" y="904322"/>
            <a:ext cx="1624681" cy="252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984" y="901504"/>
            <a:ext cx="1581398" cy="25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8892480" cy="1008112"/>
          </a:xfrm>
        </p:spPr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Підручники починаються зі  вступного слова до учнів та вчителів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1052737"/>
            <a:ext cx="3024336" cy="49045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621" y="1052736"/>
            <a:ext cx="3176293" cy="49045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2620" y="6093296"/>
            <a:ext cx="52596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підручника "Геометрія (профільний рівень)" 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2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Підручники складаються з розділів, назви й зміст яких відповідають  програмі. Кожен з них починається короткою мотивацією його вивчення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44" y="1417638"/>
            <a:ext cx="2883243" cy="445963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7168" y="6023217"/>
            <a:ext cx="3318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з підручника "Геометрія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(профільний рівень)" 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876" y="1423070"/>
            <a:ext cx="2924581" cy="43909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67944" y="5746218"/>
            <a:ext cx="47362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з підручника "Математика (алгебра і початки аналізу та геометрія, рівень стандарту)" 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04" y="116632"/>
            <a:ext cx="8767537" cy="1584176"/>
          </a:xfrm>
        </p:spPr>
        <p:txBody>
          <a:bodyPr/>
          <a:lstStyle/>
          <a:p>
            <a:pPr algn="l" eaLnBrk="1" hangingPunct="1"/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Лаконічне , але в той самий час повне пояснення теоретичного матеріалу, проілюстроване необхідною кількістю прикладів і задач. Тексти підручників написано максимально простою, зрозумілою та  доступною мовою , з детальним поясненням розв’язування типових вправ.</a:t>
            </a:r>
            <a:b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Після </a:t>
            </a:r>
            <a:r>
              <a:rPr lang="uk-UA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викладення теоретичного матеріалу подаються питання , які допоможуть цей   матеріал краще засвоїти, перевірити теоретичні знання </a:t>
            </a:r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учнів</a:t>
            </a:r>
            <a:endParaRPr lang="uk-UA" sz="1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04" y="1602877"/>
            <a:ext cx="3206943" cy="43924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684" y="1700808"/>
            <a:ext cx="3024336" cy="42945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0248" y="6196141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з підручника "Геометрія (початок вивчення на поглибленому рівні з 8 класу,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профільний рівень)"  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80920" cy="114300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uk-UA" sz="2000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У підручниках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запропоновано диференціацію на вправи початкового, середнього,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достатнього та  високого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рівнів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та виділено номери   підвищеної складності .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У кожному параграфі вправи розміщено з наростанням складності</a:t>
            </a:r>
            <a:endParaRPr lang="uk-UA" sz="2000" i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33197"/>
            <a:ext cx="4819650" cy="5143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65640" y="6035565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з підручника "Алгебра і початки аналізу (початок вивчення на поглибленому рівні з 8 класу, профільний рівень)"  )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80" y="2254849"/>
            <a:ext cx="4320000" cy="19359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23591"/>
            <a:ext cx="4320000" cy="15906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4360" y="2145794"/>
            <a:ext cx="4320000" cy="8909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4360" y="3280277"/>
            <a:ext cx="4320000" cy="10866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360" y="4517632"/>
            <a:ext cx="4320000" cy="126290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831" y="116631"/>
            <a:ext cx="3812129" cy="6109209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більшості параграфів всіх підручників кількість вправ подано  з деяким перебільшенням. Це , разом з диференціацією вправ, дозволить вчителеві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бирати вправи для класних та домашніх робіт з урахуванням різного рівня розвитку учнів. </a:t>
            </a:r>
            <a:b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Для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зручності вправи кожного параграфу поділено на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класні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 домашні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вправи .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Приблизно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80-90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вправ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для домашніх робіт подано за «парним» принципом, тобто це вправи тих самих типів, які були розв'язані на уроці; відповідно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10-20%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домашніх вправ є вправами нових типів (або дещо модифіковані вправи, що розглянуто на уроці) , вони розраховані на здібних учнів.</a:t>
            </a:r>
            <a:b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421" y="548681"/>
            <a:ext cx="3908041" cy="18086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34234" y="2564904"/>
            <a:ext cx="4909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з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"Математика (алгебра і початки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стандарту)" 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3452811"/>
            <a:ext cx="4647865" cy="18722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69048" y="537981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з підручника "Алгебра і початки аналізу (профільний рівень)"  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60648"/>
            <a:ext cx="84433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Підручники містять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достатню кількість логічних вправ , вправ  на розвиток   інтелекту , задач та  вправ , пов´язаних з історією, географією та культурою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України , авторські задачі видатних математиків ,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олімпіадних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задач, що 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сприятиме  всебічному розвитку особистості.</a:t>
            </a:r>
            <a:br>
              <a:rPr lang="uk-UA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1580977"/>
            <a:ext cx="4000500" cy="25717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943" y="1612238"/>
            <a:ext cx="4000500" cy="981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360" y="2925555"/>
            <a:ext cx="4244581" cy="10693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86" y="4637212"/>
            <a:ext cx="4001368" cy="7423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31" y="5696613"/>
            <a:ext cx="4273677" cy="4316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3084" y="4357357"/>
            <a:ext cx="4071132" cy="22072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-14560" y="37966"/>
            <a:ext cx="904579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Після кожного параграфа подано вправи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рубрики «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Перевірте свою компетентність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(для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 підручників  ці вправи подано на сайті видавництва «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Генеза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 У ній подано тестові завдання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яким учні зможуть перевірити свою математичну компетентність і одночасно готуватися до складання зовнішнього незалежного оцінювання . </a:t>
            </a:r>
          </a:p>
          <a:p>
            <a:pPr>
              <a:defRPr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після кожного параграфу запропоновано задачі рубрики «Цікаві задача для учнів не ледачих» 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091" y="314358"/>
            <a:ext cx="38270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526036"/>
            <a:ext cx="2952328" cy="47919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1506143"/>
            <a:ext cx="2946741" cy="35494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570" y="1526036"/>
            <a:ext cx="2631110" cy="14188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5176103"/>
            <a:ext cx="3433936" cy="6784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1323" y="4456602"/>
            <a:ext cx="2758537" cy="4554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0252" y="5938765"/>
            <a:ext cx="3249428" cy="72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91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925" y="29190"/>
            <a:ext cx="8280920" cy="188525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Певна кількість 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 та важливих висновків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подається у вигляді схем чи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вимагає 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Державний стандарт  базової і повної загальної      середньої освіти . </a:t>
            </a:r>
            <a:b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64" y="1717080"/>
            <a:ext cx="4760861" cy="19999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12" y="4265574"/>
            <a:ext cx="4978797" cy="1139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918" y="1484784"/>
            <a:ext cx="3725660" cy="475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1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10670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23628" y="476673"/>
            <a:ext cx="8276852" cy="1368151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>
              <a:defRPr/>
            </a:pP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Важливу пропедевтичну роль грають задачі рубрики </a:t>
            </a:r>
          </a:p>
          <a:p>
            <a:pPr>
              <a:defRPr/>
            </a:pPr>
            <a:r>
              <a:rPr lang="uk-UA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Підготуйтеся до вивчення нового матеріалу</a:t>
            </a:r>
            <a:r>
              <a:rPr lang="uk-UA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»,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 якій </a:t>
            </a:r>
            <a:r>
              <a:rPr lang="uk-UA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пропонується </a:t>
            </a:r>
            <a:r>
              <a:rPr lang="uk-UA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розв’язати вправи, які допоможуть актуалізувати знання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br>
              <a:rPr lang="uk-UA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вивчення наступної теми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</a:t>
            </a: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74" y="1943100"/>
            <a:ext cx="3960000" cy="16921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842" y="2382576"/>
            <a:ext cx="3960000" cy="12227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842" y="3894800"/>
            <a:ext cx="3960000" cy="25698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438" y="3838574"/>
            <a:ext cx="3960000" cy="268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64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828" y="369491"/>
            <a:ext cx="8280920" cy="172819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</a:t>
            </a: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рубриці «Життєва </a:t>
            </a:r>
            <a:r>
              <a:rPr lang="uk-UA" sz="20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математика» зібрано задачі із реальних життєвих </a:t>
            </a:r>
            <a:r>
              <a:rPr lang="uk-UA" sz="20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ситуацій</a:t>
            </a:r>
            <a:r>
              <a:rPr lang="uk-UA" sz="2000" i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, пов’язані </a:t>
            </a:r>
            <a:r>
              <a:rPr lang="uk-UA" sz="2000" i="1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з економічною грамотністю і </a:t>
            </a:r>
            <a:r>
              <a:rPr lang="uk-UA" sz="2000" i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підприємливістю, екологічною </a:t>
            </a:r>
            <a:r>
              <a:rPr lang="uk-UA" sz="20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безпекою</a:t>
            </a:r>
            <a:r>
              <a:rPr lang="ru-RU" sz="20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здоровим способом життя, громадянською відповідальністю</a:t>
            </a:r>
            <a:r>
              <a:rPr lang="uk-UA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– усім тим, що знадобиться кожному в повсякденному житті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/>
              <a:t/>
            </a:r>
            <a:br>
              <a:rPr lang="ru-RU" sz="1800" dirty="0"/>
            </a:b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76028" y="354087"/>
            <a:ext cx="8128520" cy="1346721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>
              <a:defRPr/>
            </a:pPr>
            <a:endParaRPr lang="uk-UA" sz="1800" i="1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88841"/>
            <a:ext cx="4320000" cy="12017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988" y="2315598"/>
            <a:ext cx="4320000" cy="16671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483483"/>
            <a:ext cx="4320000" cy="15175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5293963"/>
            <a:ext cx="4320000" cy="7165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1988" y="4252213"/>
            <a:ext cx="4320000" cy="239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75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7416823" cy="7128792"/>
          </a:xfrm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Після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закінчення теми (блоку параграфів) подаються завдання «Домашньої самостійної роботи», які подано у тестовій формі, з допомогою яких учень може здійснити самоконтроль і самооцінку навчальних досягнень та  завдання для перевірки знань із цієї теми у формі   тематичної  контрольної роботи . Ці завдання можуть служити вчителям та учням зразком для проведення тематичної атестації ( як у традиційній формі, так і у тестовій формі). 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Крім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зазначеної вище , завдання «Домашньої самостійної роботи» виконують функцію пропедевтичної підготовки до державної підсумкової атестації та зовнішнього незалежного оцінювання</a:t>
            </a:r>
          </a:p>
          <a:p>
            <a:pPr algn="just"/>
            <a:endParaRPr lang="uk-UA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617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23" y="2851140"/>
            <a:ext cx="3240000" cy="38082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5" y="692696"/>
            <a:ext cx="3240000" cy="23315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032" y="743200"/>
            <a:ext cx="3600000" cy="7643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032" y="1502773"/>
            <a:ext cx="3600000" cy="486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5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692696"/>
            <a:ext cx="7128792" cy="1512168"/>
          </a:xfrm>
        </p:spPr>
        <p:txBody>
          <a:bodyPr>
            <a:noAutofit/>
          </a:bodyPr>
          <a:lstStyle/>
          <a:p>
            <a:pPr algn="l"/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теоретичного матеріалу деяких параграфів підручників профільного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та поглибленого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рівнів з геометрії подано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для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Графічних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які сприятимуть розвитку просторової уяви та допоможуть навчитися правильно відтворювати умову задачі на малюнку </a:t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312869"/>
            <a:ext cx="3960000" cy="27390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312869"/>
            <a:ext cx="3960000" cy="1224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537019"/>
            <a:ext cx="3960000" cy="109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1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692696"/>
            <a:ext cx="7056784" cy="130951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    У підручники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профільного та поглибленого 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рівнів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включено вправи для повторення розділів. Достатня кількість цих вправ 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дозволить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ефективно та результативно організувати повторення й систематизацію навчального     матеріалу в кінці навчального року , а також можуть бути використані вчителем під час поточного повторення .</a:t>
            </a:r>
          </a:p>
          <a:p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1" y="1772816"/>
            <a:ext cx="3723726" cy="21742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315" y="3789040"/>
            <a:ext cx="4244503" cy="195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2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692696"/>
            <a:ext cx="7128792" cy="1800200"/>
          </a:xfrm>
        </p:spPr>
        <p:txBody>
          <a:bodyPr>
            <a:noAutofit/>
          </a:bodyPr>
          <a:lstStyle/>
          <a:p>
            <a:pPr algn="l"/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 підручниках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 велика кількість вправ за готовими малюнками.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 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витрачати багато часу на виконання малюнку , автор пропонує для відпрацювання навичок розв'язування задач користуватися на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готовими малюнками. Це дозволить вчителеві збільшити обсяг матеріалу, розглянутого на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 його ефективність</a:t>
            </a:r>
          </a:p>
          <a:p>
            <a:endParaRPr lang="uk-UA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463056"/>
            <a:ext cx="3437397" cy="8939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99" y="3367906"/>
            <a:ext cx="3437397" cy="1069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653" y="2253816"/>
            <a:ext cx="3599687" cy="1342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0653" y="3822637"/>
            <a:ext cx="3751641" cy="4627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653" y="4683362"/>
            <a:ext cx="3652049" cy="10842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719" y="4699682"/>
            <a:ext cx="3465479" cy="11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2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1569" y="620688"/>
            <a:ext cx="63367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До навчально-методичного комплекту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«Математика-10 (рівень стандарту)» 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1298" y="1340768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О.С. Математика (алгебра і початки аналізу та геометрія, рівень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стандарту).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 Підручник для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10  класу закладів загальної середньої освіти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О.С. Математика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рівень стандарту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).Алгебра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і початки аналізу .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10клас. Зошит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для самостійних та тематичних контрольних робіт.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О.С. Математика (рівень стандарту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).Геометрія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 10клас. Зошит для самостійних та тематичних контрольних робіт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07" y="3074441"/>
            <a:ext cx="1941209" cy="28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074441"/>
            <a:ext cx="2146656" cy="288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074441"/>
            <a:ext cx="213529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9632" y="1412776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620688"/>
            <a:ext cx="6595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Математика (рівень стандарту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10клас.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Зошити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для самостійних та тематичних контрольних робіт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1267019"/>
            <a:ext cx="4572000" cy="51337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 fontAlgn="auto">
              <a:spcBef>
                <a:spcPct val="20000"/>
              </a:spcBef>
              <a:spcAft>
                <a:spcPts val="0"/>
              </a:spcAft>
              <a:buClr>
                <a:srgbClr val="7F8FA9"/>
              </a:buClr>
              <a:buSzPct val="95000"/>
              <a:buFont typeface="Wingdings 2"/>
              <a:buChar char=""/>
            </a:pPr>
            <a:r>
              <a:rPr lang="uk-UA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Посі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бник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алгебри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початків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містить  </a:t>
            </a:r>
            <a:r>
              <a:rPr lang="uk-UA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uk-UA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самостійних та 5 тематичних контрольних </a:t>
            </a:r>
            <a:r>
              <a:rPr lang="uk-UA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робіт, а з геометрії </a:t>
            </a:r>
            <a:r>
              <a:rPr lang="uk-UA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містить  </a:t>
            </a:r>
            <a:r>
              <a:rPr lang="uk-UA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uk-UA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самостійних та 5 тематичних контрольних </a:t>
            </a:r>
            <a:r>
              <a:rPr lang="uk-UA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робіт, усі </a:t>
            </a:r>
            <a:r>
              <a:rPr lang="uk-UA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чотирьох варіантах </a:t>
            </a:r>
          </a:p>
          <a:p>
            <a:pPr marL="274320" lvl="0" indent="-274320" fontAlgn="auto">
              <a:spcBef>
                <a:spcPct val="20000"/>
              </a:spcBef>
              <a:spcAft>
                <a:spcPts val="0"/>
              </a:spcAft>
              <a:buClr>
                <a:srgbClr val="7F8FA9"/>
              </a:buClr>
              <a:buSzPct val="95000"/>
              <a:buFont typeface="Wingdings 2"/>
              <a:buChar char=""/>
            </a:pPr>
            <a:r>
              <a:rPr lang="uk-UA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Формат  самостійних  і  контрольних  робіт  дозволить  учням  поступово  готуватися  до  державної  підсумкової  атестації  та  зовнішнього  незалежного  оцінювання.  У  посібник  включено  тестові  завдання  як  закритої  форми  (з  вибором  однієї правильної відповіді), так і відкритої форми (на заповнення пропусків; з короткою відповіддю або з повним розв’язанням). Зокрема, завдання № 1 у самостійних та №№ 1–3 у тематичних контрольних роботах є завданнями закритої форми. Усі інші завдання є завданнями відкритої форми.</a:t>
            </a:r>
          </a:p>
          <a:p>
            <a:pPr marL="274320" lvl="0" indent="-274320" fontAlgn="auto">
              <a:spcBef>
                <a:spcPct val="20000"/>
              </a:spcBef>
              <a:spcAft>
                <a:spcPts val="0"/>
              </a:spcAft>
              <a:buClr>
                <a:srgbClr val="7F8FA9"/>
              </a:buClr>
              <a:buSzPct val="95000"/>
              <a:buFont typeface="Wingdings 2"/>
              <a:buChar char=""/>
            </a:pPr>
            <a:r>
              <a:rPr lang="uk-UA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зошиті передбачено місце для виконання письмових обчислень у завданнях з  короткою  відповіддю  та  для  запису  процесу  розв’язування  у  завданнях  з  повним  розв’язанням.  За  потреби  учень  може  додатково  використовувати  чернетку.  Перевірка  учнівських  записів  вчителем  у  завданнях  з  короткою  відповіддю не є обов’язковою.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2146657" cy="28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733" y="3198276"/>
            <a:ext cx="213529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5192" y="548680"/>
            <a:ext cx="8301608" cy="4023320"/>
          </a:xfrm>
        </p:spPr>
        <p:txBody>
          <a:bodyPr>
            <a:normAutofit/>
          </a:bodyPr>
          <a:lstStyle/>
          <a:p>
            <a:pPr algn="ctr"/>
            <a:r>
              <a:rPr lang="uk-UA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Підручники та посібники, які входять до складу НМК </a:t>
            </a:r>
            <a:r>
              <a:rPr lang="ru-RU" sz="3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буде </a:t>
            </a:r>
            <a:r>
              <a:rPr lang="uk-UA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у  Торговому домі  «Всесвіт»</a:t>
            </a:r>
            <a:br>
              <a:rPr lang="uk-UA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  <a:hlinkClick r:id="rId2"/>
              </a:rPr>
              <a:t>tdvsesvit.com.ua</a:t>
            </a:r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>(тел. +38 (044) </a:t>
            </a: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379 14 07</a:t>
            </a:r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uk-UA" sz="32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>у автора </a:t>
            </a: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3415</TotalTime>
  <Words>930</Words>
  <Application>Microsoft Office PowerPoint</Application>
  <PresentationFormat>Экран (4:3)</PresentationFormat>
  <Paragraphs>57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35" baseType="lpstr">
      <vt:lpstr>Arial</vt:lpstr>
      <vt:lpstr>Brush Script MT</vt:lpstr>
      <vt:lpstr>Calibri</vt:lpstr>
      <vt:lpstr>Constantia</vt:lpstr>
      <vt:lpstr>Franklin Gothic Book</vt:lpstr>
      <vt:lpstr>Lucida Sans Unicode</vt:lpstr>
      <vt:lpstr>Rage Italic</vt:lpstr>
      <vt:lpstr>Times New Roman</vt:lpstr>
      <vt:lpstr>Verdana</vt:lpstr>
      <vt:lpstr>Wingdings 2</vt:lpstr>
      <vt:lpstr>Wingdings 3</vt:lpstr>
      <vt:lpstr>Тема Office</vt:lpstr>
      <vt:lpstr>Открытая</vt:lpstr>
      <vt:lpstr>Кнопка</vt:lpstr>
      <vt:lpstr>Поток</vt:lpstr>
      <vt:lpstr>Представляємо підручники для 10 класу  та НМК до  підручника рівня  стандарту  </vt:lpstr>
      <vt:lpstr>Підручники починаються зі  вступного слова до учнів та вчителів</vt:lpstr>
      <vt:lpstr>Підручники складаються з розділів, назви й зміст яких відповідають  програмі. Кожен з них починається короткою мотивацією його вивчення</vt:lpstr>
      <vt:lpstr>    Лаконічне , але в той самий час повне пояснення теоретичного матеріалу, проілюстроване необхідною кількістю прикладів і задач. Тексти підручників написано максимально простою, зрозумілою та  доступною мовою , з детальним поясненням розв’язування типових вправ.      Після викладення теоретичного матеріалу подаються питання , які допоможуть цей   матеріал краще засвоїти, перевірити теоретичні знання учнів</vt:lpstr>
      <vt:lpstr>   У підручниках запропоновано диференціацію на вправи початкового, середнього,  достатнього та  високого рівнів  та виділено номери   підвищеної складності . У кожному параграфі вправи розміщено з наростанням складності</vt:lpstr>
      <vt:lpstr>     У більшості параграфів всіх підручників кількість вправ подано  з деяким перебільшенням. Це , разом з диференціацією вправ, дозволить вчителеві обирати вправи для класних та домашніх робіт з урахуванням різного рівня розвитку учнів.         Для зручності вправи кожного параграфу поділено на класні та домашні вправи . Приблизно  80-90 %  вправ для домашніх робіт подано за «парним» принципом, тобто це вправи тих самих типів, які були розв'язані на уроці; відповідно 10-20% домашніх вправ є вправами нових типів (або дещо модифіковані вправи, що розглянуто на уроці) , вони розраховані на здібних учнів.     </vt:lpstr>
      <vt:lpstr>Презентация PowerPoint</vt:lpstr>
      <vt:lpstr>Презентация PowerPoint</vt:lpstr>
      <vt:lpstr>   Певна кількість  задач та важливих висновків подається у вигляді схем чи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вимагає  Державний стандарт  базової і повної загальної      середньої освіти .   </vt:lpstr>
      <vt:lpstr>             </vt:lpstr>
      <vt:lpstr>У рубриці «Життєва математика» зібрано задачі із реальних життєвих ситуацій, пов’язані з економічною грамотністю і підприємливістю, екологічною безпекою, здоровим способом життя, громадянською відповідальністю, – усім тим, що знадобиться кожному в повсякденному житті.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Підручники та посібники, які входять до складу НМК можно буде придбати  у  Торговому домі  «Всесвіт» http://tdvsesvit.com.ua (тел. +38 (044) 379 14 07)   або у автора 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260</cp:revision>
  <dcterms:created xsi:type="dcterms:W3CDTF">2013-06-01T10:19:55Z</dcterms:created>
  <dcterms:modified xsi:type="dcterms:W3CDTF">2018-10-17T21:32:45Z</dcterms:modified>
</cp:coreProperties>
</file>