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85" r:id="rId3"/>
    <p:sldMasterId id="2147483797" r:id="rId4"/>
  </p:sldMasterIdLst>
  <p:sldIdLst>
    <p:sldId id="256" r:id="rId5"/>
    <p:sldId id="257" r:id="rId6"/>
    <p:sldId id="258" r:id="rId7"/>
    <p:sldId id="260" r:id="rId8"/>
    <p:sldId id="259" r:id="rId9"/>
    <p:sldId id="262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1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4747" autoAdjust="0"/>
  </p:normalViewPr>
  <p:slideViewPr>
    <p:cSldViewPr>
      <p:cViewPr varScale="1">
        <p:scale>
          <a:sx n="71" d="100"/>
          <a:sy n="71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A6740FB-218C-4E54-B2F5-577BC651122B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74D758-FF98-42D0-900E-E9A9EED3D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3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01AE-DDF7-4B05-9796-3A3E1B5E1528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75BB-9277-42B9-AA2E-BCCA0B7D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4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3F5D4-FD69-42D5-AD99-A196DD27F66B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36544-C5FE-4555-817A-AE120B227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0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12CEB3-3FC5-44C1-A694-43E978B7A2F7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CFF8F-EF97-4835-8251-3CF35E29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EEF95-2DCB-40B7-B3CC-03104663A98A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B3D186-EF76-49BE-96E2-7493B6B5C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8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ACDC27-42D6-4670-8443-5E921E3AB028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8A5372-A7DA-4987-B0C0-EC8C4D8E3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1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45D2-7853-40BF-925D-1FC7479D89D3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474B-B348-400A-9CCF-AA7353F73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0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79CE2-0617-495C-8E54-9DF964D718E5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64F7-DDEC-4857-8D5A-17B90FD90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3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91ABEFC-6E58-40A9-83DC-45D478BF5E3E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E828B45-0DF4-4B56-A735-5BE4F4ED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03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C3CC-94AD-41D0-959D-D1A2506E19AD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92E6-993D-4427-B400-18554C60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57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D40B-0CF0-47E1-A953-F8850CBA8B88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1476-9624-4649-9D13-8DCC2710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8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51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A259C54-8E0F-4843-B5C3-A91C0639FE90}" type="datetimeFigureOut">
              <a:rPr lang="ru-RU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3CF247-FF8A-41F0-988C-294DB0B7F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2" r:id="rId2"/>
    <p:sldLayoutId id="2147483767" r:id="rId3"/>
    <p:sldLayoutId id="2147483768" r:id="rId4"/>
    <p:sldLayoutId id="2147483769" r:id="rId5"/>
    <p:sldLayoutId id="2147483770" r:id="rId6"/>
    <p:sldLayoutId id="2147483763" r:id="rId7"/>
    <p:sldLayoutId id="2147483771" r:id="rId8"/>
    <p:sldLayoutId id="2147483772" r:id="rId9"/>
    <p:sldLayoutId id="2147483764" r:id="rId10"/>
    <p:sldLayoutId id="21474837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04.07.2014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file:///C:\Users\%25D0%2590%25D0%25B4%25D0%25BC%25D0%25B8%25D0%25BD%25D0%25B8%25D1%2581%25D1%2582%25D1%2580%25D0%25B0%25D1%2582%25D0%25BE%25D1%2580\Desktop\Web%20probs\Knigi\120.htm" TargetMode="Externa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738" y="765175"/>
            <a:ext cx="4100512" cy="2087563"/>
          </a:xfrm>
        </p:spPr>
        <p:txBody>
          <a:bodyPr/>
          <a:lstStyle/>
          <a:p>
            <a:pPr algn="just" eaLnBrk="1" hangingPunct="1">
              <a:defRPr/>
            </a:pP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нового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покоління</a:t>
            </a:r>
            <a:endParaRPr lang="uk-UA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275" y="2781300"/>
            <a:ext cx="5006975" cy="2265363"/>
          </a:xfrm>
        </p:spPr>
        <p:txBody>
          <a:bodyPr/>
          <a:lstStyle/>
          <a:p>
            <a:pPr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Рукопис підручника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посів II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місце у Всеукраїнському конкурсі. </a:t>
            </a:r>
          </a:p>
          <a:p>
            <a:pPr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виданий державним замовленням та для вільного продажу у видавництві «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uk-U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47700"/>
            <a:ext cx="3587750" cy="551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містить вступне слово до всіх сторін навчального процесу :учнів, вчителів і батьків</a:t>
            </a:r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1484313"/>
            <a:ext cx="318770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84313"/>
            <a:ext cx="3168650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починається з повторення  початкових класів. 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92225"/>
            <a:ext cx="3240087" cy="504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292225"/>
            <a:ext cx="3240087" cy="504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складається з двох розділів, назви й зміст яких відповідають  програмі.</a:t>
            </a:r>
            <a:br>
              <a:rPr lang="uk-UA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Кожен з них починається короткою мотивацією його вивчення</a:t>
            </a:r>
            <a:endParaRPr lang="uk-UA" sz="2400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679575"/>
            <a:ext cx="3024187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41488"/>
            <a:ext cx="3001963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мовою.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44675"/>
            <a:ext cx="2879725" cy="448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816100"/>
            <a:ext cx="2898775" cy="451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Після викладення теоретичного матеріалу подаються питання , які допоможуть цей   матеріал краще засвоїти, перевірити знання учнів </a:t>
            </a: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( </a:t>
            </a: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тому числі й батькам ).</a:t>
            </a:r>
            <a:r>
              <a:rPr lang="uk-UA" sz="2000" i="1" dirty="0">
                <a:solidFill>
                  <a:schemeClr val="tx1"/>
                </a:solidFill>
                <a:effectLst/>
              </a:rPr>
              <a:t/>
            </a:r>
            <a:br>
              <a:rPr lang="uk-UA" sz="2000" i="1" dirty="0">
                <a:solidFill>
                  <a:schemeClr val="tx1"/>
                </a:solidFill>
                <a:effectLst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09688"/>
            <a:ext cx="55753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47018" y="2749549"/>
            <a:ext cx="409699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Після кожного параграфа подано вправи на повторення (серед яких зустрічаються   як вправи на повторення раніше вивченого матеріалу 5-го класу, так і вправи на  повторення початкових класів)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/>
              <a:t>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Також серед вправ на повторення є такі, що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спрямовані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актуалізаці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опорних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наступного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уроку </a:t>
            </a:r>
            <a:endParaRPr lang="uk-UA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065" y="2749550"/>
            <a:ext cx="4267200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uk-UA" sz="2000" dirty="0">
                <a:effectLst/>
                <a:latin typeface="Times New Roman" pitchFamily="18" charset="0"/>
                <a:cs typeface="Times New Roman" pitchFamily="18" charset="0"/>
              </a:rPr>
              <a:t>підручнику запропоновано диференціацію на вправи початкового, середнього,  достатнього,      високого рівнів  та виділено номери   підвищеної складності . У кожному параграфі вправи розміщено з наростанням складності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587500"/>
            <a:ext cx="6408738" cy="472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80920" cy="244827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У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дітей.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Підручник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містить достатню кількість логічних вправ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вправ на розвиток   інтелекту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задач та  вправ , пов´язаних з історією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, географією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та культурою України  та інших країн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що   сприятиме всебічному розвитку особистості.</a:t>
            </a:r>
            <a:b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73350"/>
            <a:ext cx="43211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62388"/>
            <a:ext cx="4176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941888"/>
            <a:ext cx="4191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88" y="2354263"/>
            <a:ext cx="416083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3756025"/>
            <a:ext cx="41449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244827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кількість  задач подається у вигляді схем, малюнків,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її ,  як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це вимагає 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Державний стандарт  базової і повної загальної 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i="1" dirty="0">
                <a:effectLst/>
                <a:latin typeface="Times New Roman" pitchFamily="18" charset="0"/>
                <a:cs typeface="Times New Roman" pitchFamily="18" charset="0"/>
              </a:rPr>
              <a:t>середньої освіти</a:t>
            </a:r>
            <a: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9" y="2492896"/>
            <a:ext cx="4125913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380" y="2454522"/>
            <a:ext cx="41656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11625"/>
            <a:ext cx="417671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3217986"/>
            <a:ext cx="4287837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12" y="5354638"/>
            <a:ext cx="4176713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1859161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У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err="1" smtClean="0">
                <a:effectLst/>
                <a:latin typeface="Times New Roman" pitchFamily="18" charset="0"/>
                <a:cs typeface="Times New Roman" pitchFamily="18" charset="0"/>
              </a:rPr>
              <a:t>вправ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на   розвиток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інтелекту.</a:t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 Вправи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кожного параграфу поділено на класні ( номери цих вправ подано чорним кольором) та домашні вправи ( номери цих вправ подано синім кольором)</a:t>
            </a:r>
            <a:endParaRPr lang="uk-UA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2483768" y="4077072"/>
            <a:ext cx="6511925" cy="243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більшості параграфів підібрано найрізноманітніші вправи : на прості   обчислення( усні та письмові)  , обчислення значень буквеного виразу при відповідних значеннях букв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обчислення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зручним способом, розв´язування    рівнянь  ( простих і складних) , велика кількість текстових задач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вправ, поданих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у формі таблиць та схем 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задач 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геометричного змісту,  розвиваючи та логічні вправи тощо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9" y="2348880"/>
            <a:ext cx="4003675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691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254044" cy="1794123"/>
          </a:xfrm>
        </p:spPr>
        <p:txBody>
          <a:bodyPr>
            <a:normAutofit fontScale="90000"/>
          </a:bodyPr>
          <a:lstStyle/>
          <a:p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  Підручник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містить достатню кількість задач практичного спрямування : текстові задачі пов'язані з рухом тіла ( в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тому числі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з урахуванням течії), ціною товару , продуктивністю праці, геометричними вимірюваннями і побудовами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. Велику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увагу у підручнику приділено задачам економічного змісту.</a:t>
            </a:r>
            <a:br>
              <a:rPr lang="uk-UA" sz="2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5437" y="3686304"/>
            <a:ext cx="6231467" cy="1309511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54" y="2165833"/>
            <a:ext cx="3284896" cy="115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55" y="3740745"/>
            <a:ext cx="3067438" cy="101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479" y="4138997"/>
            <a:ext cx="4135437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334" y="2185824"/>
            <a:ext cx="3772219" cy="170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01" y="5046155"/>
            <a:ext cx="3420937" cy="59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62" y="5061780"/>
            <a:ext cx="3904437" cy="53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7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488832" cy="936104"/>
          </a:xfrm>
        </p:spPr>
        <p:txBody>
          <a:bodyPr>
            <a:normAutofit fontScale="90000"/>
          </a:bodyPr>
          <a:lstStyle/>
          <a:p>
            <a:pPr algn="l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200" b="1" i="1" dirty="0" smtClean="0">
                <a:latin typeface="Times New Roman" pitchFamily="18" charset="0"/>
                <a:cs typeface="Times New Roman" pitchFamily="18" charset="0"/>
              </a:rPr>
              <a:t>Підручник містить багато вправ , напрямлених на здобуття учнями </a:t>
            </a:r>
            <a:r>
              <a:rPr lang="ru-RU" sz="2200" b="1" i="1" dirty="0" err="1" smtClean="0">
                <a:latin typeface="Times New Roman" pitchFamily="18" charset="0"/>
                <a:cs typeface="Times New Roman" pitchFamily="18" charset="0"/>
              </a:rPr>
              <a:t>пропедевтичних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Times New Roman" pitchFamily="18" charset="0"/>
                <a:cs typeface="Times New Roman" pitchFamily="18" charset="0"/>
              </a:rPr>
              <a:t>знаннь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алгебраїчного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геометричного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i="1" dirty="0">
                <a:latin typeface="Times New Roman" pitchFamily="18" charset="0"/>
                <a:cs typeface="Times New Roman" pitchFamily="18" charset="0"/>
              </a:rPr>
            </a:br>
            <a:endParaRPr lang="uk-UA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5437" y="3686304"/>
            <a:ext cx="6231467" cy="1309511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84784"/>
            <a:ext cx="3958208" cy="66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5"/>
            <a:ext cx="3528392" cy="74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02" y="2229395"/>
            <a:ext cx="3931108" cy="76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04020"/>
            <a:ext cx="3312368" cy="63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03" y="3093592"/>
            <a:ext cx="3931108" cy="66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565" y="3202781"/>
            <a:ext cx="3663851" cy="49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33056"/>
            <a:ext cx="3899110" cy="15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879" y="3939902"/>
            <a:ext cx="3574674" cy="92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309" y="4964290"/>
            <a:ext cx="3316361" cy="513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4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9634" y="836712"/>
            <a:ext cx="5871428" cy="1309511"/>
          </a:xfrm>
        </p:spPr>
        <p:txBody>
          <a:bodyPr/>
          <a:lstStyle/>
          <a:p>
            <a:pPr algn="l"/>
            <a:r>
              <a:rPr lang="uk-UA" i="1" dirty="0">
                <a:latin typeface="Times New Roman" pitchFamily="18" charset="0"/>
                <a:cs typeface="Times New Roman" pitchFamily="18" charset="0"/>
              </a:rPr>
              <a:t>У відповідності з програмою до підручника включено параграфи «§12.Текстові задачі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 та  «§14.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Комбінаторні задачі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844824"/>
            <a:ext cx="61926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  </a:t>
            </a:r>
            <a:r>
              <a:rPr lang="uk-UA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иходячи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того ,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текстов</a:t>
            </a:r>
            <a:r>
              <a:rPr lang="uk-UA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задач</a:t>
            </a:r>
            <a:r>
              <a:rPr lang="uk-UA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спрямування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 а ,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традиційно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викликають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випускників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молодших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середніх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lang="uk-UA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вирішив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потрібне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окремому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параграфі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розглянути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таких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 :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залежність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часом і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відстанню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 в тому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течії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;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ціною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кількістю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вартістю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пов'язані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продуктивністю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19633" y="4950759"/>
            <a:ext cx="59368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uk-UA" sz="20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підручник окремим , невеликим за обсягом, параграфом включено «§13.Розв’язування текстових задач за допомогою рівнянь»</a:t>
            </a:r>
          </a:p>
        </p:txBody>
      </p:sp>
    </p:spTree>
    <p:extLst>
      <p:ext uri="{BB962C8B-B14F-4D97-AF65-F5344CB8AC3E}">
        <p14:creationId xmlns:p14="http://schemas.microsoft.com/office/powerpoint/2010/main" val="411158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776864" cy="1309511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Після </a:t>
            </a:r>
            <a:r>
              <a:rPr lang="uk-UA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закінчення теми (блоку параграфів) подаються завдання «Домашньої самостійної роботи», які подано у тестовій формі та  завдання для перевірки знань із цієї теми у формі   тематичної  контрольної роботи . Ці завдання можуть служити вчителям та учням зразком для проведення тематичної атестації ( як у традиційній формі, так і у тестовій формі). </a:t>
            </a: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844824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  </a:t>
            </a:r>
            <a:endParaRPr lang="uk-U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60438"/>
            <a:ext cx="2475210" cy="385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600" y="2905680"/>
            <a:ext cx="2446176" cy="381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50" y="2889681"/>
            <a:ext cx="2456444" cy="382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3348" y="2244934"/>
            <a:ext cx="7605076" cy="1309511"/>
          </a:xfrm>
        </p:spPr>
        <p:txBody>
          <a:bodyPr>
            <a:no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учнями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кутів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трикутника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нерівності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трикутника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вимагається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програмою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доступний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цікавий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суттєво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розширюється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геометричних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задач,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посильних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п’ятикласників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Цей матеріал представлено у §21</a:t>
            </a:r>
            <a:endParaRPr lang="uk-UA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844824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  </a:t>
            </a:r>
            <a:endParaRPr lang="uk-U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696333" y="743405"/>
            <a:ext cx="7776864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додаткових рубрик підручника слід віднести ознайомлення учнів з римською нумерацією (§1) , задачі підвищеної складності, що розташовані після основного матеріалу, задачі рубрики «Цікаві задачі для учнів </a:t>
            </a:r>
            <a:r>
              <a:rPr lang="uk-UA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неледачих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uk-UA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696333" y="4149080"/>
            <a:ext cx="7776864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uk-UA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У §2 учні дізнаються про подвійні нерівності, що також не вимагається програмою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проте </a:t>
            </a:r>
            <a:r>
              <a:rPr lang="uk-UA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 важливим з точки зору пропедевтики наступних алгебраїчних знань. Загалом додаткові рубрики та додатковий матеріал не перевищують 1% змісту підручника.</a:t>
            </a:r>
          </a:p>
          <a:p>
            <a:pPr algn="just" fontAlgn="auto">
              <a:spcAft>
                <a:spcPts val="0"/>
              </a:spcAft>
            </a:pPr>
            <a:endParaRPr lang="uk-UA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84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 навчально-методичного комплекту «</a:t>
            </a:r>
            <a:r>
              <a:rPr lang="uk-UA" sz="36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Матаматика</a:t>
            </a:r>
            <a:r>
              <a:rPr lang="uk-UA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-5»  входять</a:t>
            </a:r>
            <a:r>
              <a:rPr lang="uk-UA" dirty="0">
                <a:solidFill>
                  <a:schemeClr val="tx1"/>
                </a:solidFill>
                <a:effectLst/>
              </a:rPr>
              <a:t/>
            </a: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556792"/>
            <a:ext cx="8337079" cy="214654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О.С.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Математика. 5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клас. Підручник для загальноосвітніх шкіл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С.,Баришнікова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І.,Карликова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О.А. Математика. 5 клас. Книжка для вчителя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О.С. Математика. 5 клас. Зошит для самостійних та тематичних контрольних робіт.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89040"/>
            <a:ext cx="1512168" cy="23264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52120" y="3645024"/>
            <a:ext cx="3198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Посібники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у Центр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навчальної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методичної літератури   (тел. +38 (044) 3791054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54" y="3815227"/>
            <a:ext cx="1495146" cy="23002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129" y="3817866"/>
            <a:ext cx="1725169" cy="23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6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Математика. 5 клас. Книжка для вчителя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i="1" dirty="0">
                <a:latin typeface="Times New Roman" pitchFamily="18" charset="0"/>
                <a:cs typeface="Times New Roman" pitchFamily="18" charset="0"/>
              </a:rPr>
            </a:br>
            <a:endParaRPr lang="uk-UA" sz="2800" i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96097" y="1916832"/>
            <a:ext cx="6790703" cy="4407768"/>
          </a:xfrm>
        </p:spPr>
        <p:txBody>
          <a:bodyPr>
            <a:normAutofit fontScale="92500" lnSpcReduction="20000"/>
          </a:bodyPr>
          <a:lstStyle/>
          <a:p>
            <a:r>
              <a:rPr lang="uk-UA" sz="1800" dirty="0"/>
              <a:t>Запропонований посібник містить розробки уроків з </a:t>
            </a:r>
            <a:r>
              <a:rPr lang="uk-UA" sz="1800" dirty="0" smtClean="0"/>
              <a:t>математики</a:t>
            </a:r>
          </a:p>
          <a:p>
            <a:r>
              <a:rPr lang="uk-UA" sz="1800" b="1" i="1" dirty="0"/>
              <a:t>Мета даного посібника</a:t>
            </a:r>
            <a:r>
              <a:rPr lang="uk-UA" sz="1800" dirty="0"/>
              <a:t> - практична допомога вчителю в побудові уроку, що відповідає сучасним вимогам та підборі додаткового дидактичного матеріалу . У посібнику запропонована одна з можливих структур кожного уроку, що дозволяє досить ефективно використовувати навчальний час, найбільш повно реалізувати можливості змісту підручника, тим самим досягаючи високої якості математичних знань  учнів.</a:t>
            </a:r>
          </a:p>
          <a:p>
            <a:r>
              <a:rPr lang="uk-UA" sz="1800" dirty="0"/>
              <a:t>Перед початком кожної теми сформульовано мету її вивчення,  основні вимоги до математичної підготовки школярів;  запропоновано орієнтовне поурочне планування відповідно до діючої програми з математики</a:t>
            </a:r>
            <a:r>
              <a:rPr lang="uk-UA" sz="1800" b="1" i="1" dirty="0"/>
              <a:t>.</a:t>
            </a:r>
          </a:p>
          <a:p>
            <a:r>
              <a:rPr lang="uk-UA" sz="1800" dirty="0"/>
              <a:t>У запропонованих розробках уроків виділено основні структурні елементи уроку, визначено дидактичну мету. Кожний урок орієнтовано на раціональне поєднання усних і письмових видів робіт, як при вивченні теорії, так і при розв’язуванні задач.</a:t>
            </a:r>
          </a:p>
          <a:p>
            <a:endParaRPr lang="uk-UA"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21" y="1916832"/>
            <a:ext cx="1584176" cy="243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7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143000"/>
          </a:xfrm>
        </p:spPr>
        <p:txBody>
          <a:bodyPr>
            <a:normAutofit/>
          </a:bodyPr>
          <a:lstStyle/>
          <a:p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Математика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5 клас. 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Зошит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робіт.</a:t>
            </a:r>
            <a:b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15816" y="1556792"/>
            <a:ext cx="5770984" cy="4767808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містить  18 самостійних та 10 тематичних контрольних робіт, усі в чотирьох варіантах</a:t>
            </a: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Формат  самостійних  і  контрольних  робіт  дозволить  учням  поступово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готуватися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  державної  підсумкової  атестації  та  зовнішнього  незалежного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 У  посібник  включено  тестові  завдання  як  закритої  форми  (з  вибором  однієї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правильної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відповіді), так і відкритої форми (на заповнення пропусків; з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короткою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відповіддю або з повним розв’язанням). Зокрема, завдання № 1 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самостійних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та №№ 1–4 у тематичних контрольних роботах є завданнями закритої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Усі інші завдання є завданнями відкритої форми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2537460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Усі посібники, які входять до складу НМК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Центр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навчальної та методичної літератури 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(тел. +38 (044) 3791054)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pPr algn="ctr"/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496</TotalTime>
  <Words>1042</Words>
  <Application>Microsoft Office PowerPoint</Application>
  <PresentationFormat>Экран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Тема Office</vt:lpstr>
      <vt:lpstr>Открытая</vt:lpstr>
      <vt:lpstr>Кнопка</vt:lpstr>
      <vt:lpstr>Поток</vt:lpstr>
      <vt:lpstr>Представляємо підручник  нового покоління</vt:lpstr>
      <vt:lpstr>Підручник містить вступне слово до всіх сторін навчального процесу :учнів, вчителів і батьків</vt:lpstr>
      <vt:lpstr>Підручник починається з повторення  початкових класів. </vt:lpstr>
      <vt:lpstr>Підручник складається з двох розділів, назви й зміст яких відповідають  програмі.  Кожен з них починається короткою мотивацією його вивчення</vt:lpstr>
      <vt:lpstr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мовою.</vt:lpstr>
      <vt:lpstr>Після викладення теоретичного матеріалу подаються питання , які допоможуть цей   матеріал краще засвоїти, перевірити знання учнів   ( у тому числі й батькам ). </vt:lpstr>
      <vt:lpstr>   У підручнику запропоновано диференціацію на вправи початкового, середнього,  достатнього,      високого рівнів  та виділено номери   підвищеної складності . У кожному параграфі вправи розміщено з наростанням складності</vt:lpstr>
      <vt:lpstr>  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    Підручник містить достатню кількість логічних вправ , вправ на розвиток   інтелекту , задач та  вправ , пов´язаних з історією, географією та культурою України  та інших країн , що   сприятиме всебічному розвитку особистості. </vt:lpstr>
      <vt:lpstr>    Велика кількість  задач подається у вигляді схем, малюнків,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 ,  як це вимагає   Державний стандарт  базової і повної загальної   середньої освіти </vt:lpstr>
      <vt:lpstr>    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вправ на   розвиток інтелекту.      Вправи кожного параграфу поділено на класні ( номери цих вправ подано чорним кольором) та домашні вправи ( номери цих вправ подано синім кольором)</vt:lpstr>
      <vt:lpstr>  Підручник містить достатню кількість задач практичного спрямування : текстові задачі пов'язані з рухом тіла ( в тому числі з урахуванням течії), ціною товару , продуктивністю праці, геометричними вимірюваннями і побудовами. Велику увагу у підручнику приділено задачам економічного змісту. </vt:lpstr>
      <vt:lpstr>  Підручник містить багато вправ , напрямлених на здобуття учнями пропедевтичних знаннь алгебраїчного і геометричного матеріалу </vt:lpstr>
      <vt:lpstr>Презентация PowerPoint</vt:lpstr>
      <vt:lpstr>Презентация PowerPoint</vt:lpstr>
      <vt:lpstr>Презентация PowerPoint</vt:lpstr>
      <vt:lpstr>До навчально-методичного комплекту «Матаматика-5»  входять </vt:lpstr>
      <vt:lpstr>Математика. 5 клас. Книжка для вчителя </vt:lpstr>
      <vt:lpstr> Математика. 5 клас. Зошит для самостійних та тематичних контрольних робіт. </vt:lpstr>
      <vt:lpstr> Усі посібники, які входять до складу НМК можно придбати у Центрі навчальної та методичної літератури           (тел. +38 (044) 3791054) 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51</cp:revision>
  <dcterms:created xsi:type="dcterms:W3CDTF">2013-06-01T10:19:55Z</dcterms:created>
  <dcterms:modified xsi:type="dcterms:W3CDTF">2014-07-03T23:31:37Z</dcterms:modified>
</cp:coreProperties>
</file>