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32" r:id="rId2"/>
    <p:sldMasterId id="2147483785" r:id="rId3"/>
    <p:sldMasterId id="2147483797" r:id="rId4"/>
  </p:sldMasterIdLst>
  <p:notesMasterIdLst>
    <p:notesMasterId r:id="rId22"/>
  </p:notesMasterIdLst>
  <p:sldIdLst>
    <p:sldId id="256" r:id="rId5"/>
    <p:sldId id="257" r:id="rId6"/>
    <p:sldId id="260" r:id="rId7"/>
    <p:sldId id="259" r:id="rId8"/>
    <p:sldId id="262" r:id="rId9"/>
    <p:sldId id="264" r:id="rId10"/>
    <p:sldId id="265" r:id="rId11"/>
    <p:sldId id="266" r:id="rId12"/>
    <p:sldId id="267" r:id="rId13"/>
    <p:sldId id="268" r:id="rId14"/>
    <p:sldId id="272" r:id="rId15"/>
    <p:sldId id="270" r:id="rId16"/>
    <p:sldId id="273" r:id="rId17"/>
    <p:sldId id="274" r:id="rId18"/>
    <p:sldId id="275" r:id="rId19"/>
    <p:sldId id="276" r:id="rId20"/>
    <p:sldId id="277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33" autoAdjust="0"/>
    <p:restoredTop sz="94747" autoAdjust="0"/>
  </p:normalViewPr>
  <p:slideViewPr>
    <p:cSldViewPr>
      <p:cViewPr>
        <p:scale>
          <a:sx n="91" d="100"/>
          <a:sy n="91" d="100"/>
        </p:scale>
        <p:origin x="-660" y="7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8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B655EC-E0CC-4ACA-BE67-7727DF4C3BCD}" type="datetimeFigureOut">
              <a:rPr lang="uk-UA" smtClean="0"/>
              <a:t>07.03.2015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97D273-3112-40D6-AA50-54FB7918606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0573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7D273-3112-40D6-AA50-54FB7918606F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6114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0E22C-E281-455E-A87B-45ED27987903}" type="datetimeFigureOut">
              <a:rPr lang="ru-RU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986FB-93CA-4354-8CD8-9007BAA473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935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6064A-43FE-4BDB-A608-2FF9A2F7BD23}" type="datetimeFigureOut">
              <a:rPr lang="ru-RU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E407E3-77C9-4A42-88B6-97332354D4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533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F6380-6E77-4C5A-A0BD-C28FD40B89E2}" type="datetimeFigureOut">
              <a:rPr lang="ru-RU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6E462-AFD2-4E41-83E0-EF2B79F435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461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62D25F-368A-47C1-9A28-357704C6EE6D}" type="datetimeFigureOut">
              <a:rPr lang="ru-RU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BD2C7-21F2-4FF2-8ECF-014A2D7335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242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74F0EA-8037-4E6F-A3B1-6012CB3BD7DC}" type="datetimeFigureOut">
              <a:rPr lang="ru-RU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B8728-5A57-404E-ACA9-4882028F21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716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B7CB8-80CB-43CB-BE4C-FCAEAB35444B}" type="datetimeFigureOut">
              <a:rPr lang="ru-RU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04B765-7A45-470F-AC21-68D83E2112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634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E88B1-7D44-4DC8-8500-A47DE82E82A8}" type="datetimeFigureOut">
              <a:rPr lang="ru-RU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C9B22-7720-4C97-AB6D-DEB7D3A61B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384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AB7C2-50C6-4DF8-855C-638C8188B95C}" type="datetimeFigureOut">
              <a:rPr lang="ru-RU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4C713-9F25-40F7-A315-D8D7035B17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835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6B9F3-B118-4C20-98AA-568D7400A1D6}" type="datetimeFigureOut">
              <a:rPr lang="ru-RU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041D8-716C-4B30-9051-30A5DDE84F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234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93B21-6053-4169-9C2A-E83A224800B0}" type="datetimeFigureOut">
              <a:rPr lang="ru-RU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DD3188-0E72-4622-8C8E-EEFCCC52AF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438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D8417-CAB5-4957-AA16-16A364477DD6}" type="datetimeFigureOut">
              <a:rPr lang="ru-RU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6FE582-0AE2-4EA5-85CB-D6B55EEF65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3714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grpSp>
        <p:nvGrpSpPr>
          <p:cNvPr id="5" name="Группа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7" name="Полилиния 18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/>
              <a:gdLst>
                <a:gd name="T0" fmla="*/ 0 w 5760"/>
                <a:gd name="T1" fmla="*/ 0 h 528"/>
                <a:gd name="T2" fmla="*/ 5760 w 5760"/>
                <a:gd name="T3" fmla="*/ 0 h 528"/>
                <a:gd name="T4" fmla="*/ 5760 w 5760"/>
                <a:gd name="T5" fmla="*/ 528 h 528"/>
                <a:gd name="T6" fmla="*/ 48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A6740FB-218C-4E54-B2F5-577BC651122B}" type="datetimeFigureOut">
              <a:rPr lang="ru-RU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E974D758-FF98-42D0-900E-E9A9EED3D9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1328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401AE-DDF7-4B05-9796-3A3E1B5E1528}" type="datetimeFigureOut">
              <a:rPr lang="ru-RU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8375BB-9277-42B9-AA2E-BCCA0B7D5F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9404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Нашивка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953F5D4-FD69-42D5-AD99-A196DD27F66B}" type="datetimeFigureOut">
              <a:rPr lang="ru-RU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E436544-C5FE-4555-817A-AE120B227C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4070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C12CEB3-3FC5-44C1-A694-43E978B7A2F7}" type="datetimeFigureOut">
              <a:rPr lang="ru-RU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32CFF8F-EF97-4835-8251-3CF35E297C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591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5EEEF95-2DCB-40B7-B3CC-03104663A98A}" type="datetimeFigureOut">
              <a:rPr lang="ru-RU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CB3D186-EF76-49BE-96E2-7493B6B5C7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4897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BACDC27-42D6-4670-8443-5E921E3AB028}" type="datetimeFigureOut">
              <a:rPr lang="ru-RU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18A5372-A7DA-4987-B0C0-EC8C4D8E3A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4171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345D2-7853-40BF-925D-1FC7479D89D3}" type="datetimeFigureOut">
              <a:rPr lang="ru-RU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DF474B-B348-400A-9CCF-AA7353F737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9061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7079CE2-0617-495C-8E54-9DF964D718E5}" type="datetimeFigureOut">
              <a:rPr lang="ru-RU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FBA64F7-DDEC-4857-8D5A-17B90FD90A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0318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Полилиния 1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5760 w 5591"/>
              <a:gd name="T3" fmla="*/ 0 h 588"/>
              <a:gd name="T4" fmla="*/ 5760 w 5591"/>
              <a:gd name="T5" fmla="*/ 528 h 588"/>
              <a:gd name="T6" fmla="*/ 48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7" name="Прямоугольный треугольник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Нашивка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A91ABEFC-6E58-40A9-83DC-45D478BF5E3E}" type="datetimeFigureOut">
              <a:rPr lang="ru-RU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7E828B45-0DF4-4B56-A735-5BE4F4ED25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74034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2C3CC-94AD-41D0-959D-D1A2506E19AD}" type="datetimeFigureOut">
              <a:rPr lang="ru-RU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2E92E6-993D-4427-B400-18554C60B9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3576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DD40B-0CF0-47E1-A953-F8850CBA8B88}" type="datetimeFigureOut">
              <a:rPr lang="ru-RU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C71476-9624-4649-9D13-8DCC271091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8481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pPr>
              <a:defRPr/>
            </a:pPr>
            <a:fld id="{8A6740FB-218C-4E54-B2F5-577BC651122B}" type="datetimeFigureOut">
              <a:rPr lang="ru-RU" smtClean="0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E974D758-FF98-42D0-900E-E9A9EED3D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A401AE-DDF7-4B05-9796-3A3E1B5E1528}" type="datetimeFigureOut">
              <a:rPr lang="ru-RU" smtClean="0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8375BB-9277-42B9-AA2E-BCCA0B7D5F5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53F5D4-FD69-42D5-AD99-A196DD27F66B}" type="datetimeFigureOut">
              <a:rPr lang="ru-RU" smtClean="0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436544-C5FE-4555-817A-AE120B227C6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C12CEB3-3FC5-44C1-A694-43E978B7A2F7}" type="datetimeFigureOut">
              <a:rPr lang="ru-RU" smtClean="0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2CFF8F-EF97-4835-8251-3CF35E297C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EEEF95-2DCB-40B7-B3CC-03104663A98A}" type="datetimeFigureOut">
              <a:rPr lang="ru-RU" smtClean="0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B3D186-EF76-49BE-96E2-7493B6B5C7F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ACDC27-42D6-4670-8443-5E921E3AB028}" type="datetimeFigureOut">
              <a:rPr lang="ru-RU" smtClean="0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8A5372-A7DA-4987-B0C0-EC8C4D8E3A9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B345D2-7853-40BF-925D-1FC7479D89D3}" type="datetimeFigureOut">
              <a:rPr lang="ru-RU" smtClean="0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DF474B-B348-400A-9CCF-AA7353F7374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pPr>
              <a:defRPr/>
            </a:pPr>
            <a:fld id="{97079CE2-0617-495C-8E54-9DF964D718E5}" type="datetimeFigureOut">
              <a:rPr lang="ru-RU" smtClean="0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pPr>
              <a:defRPr/>
            </a:pPr>
            <a:fld id="{EFBA64F7-DDEC-4857-8D5A-17B90FD90AA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pPr>
              <a:defRPr/>
            </a:pPr>
            <a:fld id="{A91ABEFC-6E58-40A9-83DC-45D478BF5E3E}" type="datetimeFigureOut">
              <a:rPr lang="ru-RU" smtClean="0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pPr>
              <a:defRPr/>
            </a:pPr>
            <a:fld id="{7E828B45-0DF4-4B56-A735-5BE4F4ED251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82C3CC-94AD-41D0-959D-D1A2506E19AD}" type="datetimeFigureOut">
              <a:rPr lang="ru-RU" smtClean="0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2E92E6-993D-4427-B400-18554C60B9D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7DD40B-0CF0-47E1-A953-F8850CBA8B88}" type="datetimeFigureOut">
              <a:rPr lang="ru-RU" smtClean="0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C71476-9624-4649-9D13-8DCC2710911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6740FB-218C-4E54-B2F5-577BC651122B}" type="datetimeFigureOut">
              <a:rPr lang="ru-RU" smtClean="0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74D758-FF98-42D0-900E-E9A9EED3D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A401AE-DDF7-4B05-9796-3A3E1B5E1528}" type="datetimeFigureOut">
              <a:rPr lang="ru-RU" smtClean="0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8375BB-9277-42B9-AA2E-BCCA0B7D5F5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53F5D4-FD69-42D5-AD99-A196DD27F66B}" type="datetimeFigureOut">
              <a:rPr lang="ru-RU" smtClean="0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436544-C5FE-4555-817A-AE120B227C6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C12CEB3-3FC5-44C1-A694-43E978B7A2F7}" type="datetimeFigureOut">
              <a:rPr lang="ru-RU" smtClean="0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2CFF8F-EF97-4835-8251-3CF35E297C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EEEF95-2DCB-40B7-B3CC-03104663A98A}" type="datetimeFigureOut">
              <a:rPr lang="ru-RU" smtClean="0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B3D186-EF76-49BE-96E2-7493B6B5C7F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ACDC27-42D6-4670-8443-5E921E3AB028}" type="datetimeFigureOut">
              <a:rPr lang="ru-RU" smtClean="0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8A5372-A7DA-4987-B0C0-EC8C4D8E3A9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B345D2-7853-40BF-925D-1FC7479D89D3}" type="datetimeFigureOut">
              <a:rPr lang="ru-RU" smtClean="0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DF474B-B348-400A-9CCF-AA7353F7374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079CE2-0617-495C-8E54-9DF964D718E5}" type="datetimeFigureOut">
              <a:rPr lang="ru-RU" smtClean="0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BA64F7-DDEC-4857-8D5A-17B90FD90AA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1ABEFC-6E58-40A9-83DC-45D478BF5E3E}" type="datetimeFigureOut">
              <a:rPr lang="ru-RU" smtClean="0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7E828B45-0DF4-4B56-A735-5BE4F4ED251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82C3CC-94AD-41D0-959D-D1A2506E19AD}" type="datetimeFigureOut">
              <a:rPr lang="ru-RU" smtClean="0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2E92E6-993D-4427-B400-18554C60B9D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7DD40B-0CF0-47E1-A953-F8850CBA8B88}" type="datetimeFigureOut">
              <a:rPr lang="ru-RU" smtClean="0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C71476-9624-4649-9D13-8DCC2710911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chemeClr val="tx2">
                <a:lumMod val="60000"/>
                <a:lumOff val="40000"/>
              </a:schemeClr>
            </a:gs>
            <a:gs pos="40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E478B95-F087-40C1-8A12-D0E897C8ED5F}" type="datetimeFigureOut">
              <a:rPr lang="ru-RU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94C6160-A521-4A30-BD68-3C0E6962E9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051" name="Полилиния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5760 w 5591"/>
              <a:gd name="T3" fmla="*/ 0 h 588"/>
              <a:gd name="T4" fmla="*/ 5760 w 5591"/>
              <a:gd name="T5" fmla="*/ 528 h 588"/>
              <a:gd name="T6" fmla="*/ 48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57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1A259C54-8E0F-4843-B5C3-A91C0639FE90}" type="datetimeFigureOut">
              <a:rPr lang="ru-RU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793CF247-FF8A-41F0-988C-294DB0B7F4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2" r:id="rId2"/>
    <p:sldLayoutId id="2147483767" r:id="rId3"/>
    <p:sldLayoutId id="2147483768" r:id="rId4"/>
    <p:sldLayoutId id="2147483769" r:id="rId5"/>
    <p:sldLayoutId id="2147483770" r:id="rId6"/>
    <p:sldLayoutId id="2147483763" r:id="rId7"/>
    <p:sldLayoutId id="2147483771" r:id="rId8"/>
    <p:sldLayoutId id="2147483772" r:id="rId9"/>
    <p:sldLayoutId id="2147483764" r:id="rId10"/>
    <p:sldLayoutId id="214748376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fld id="{EE478B95-F087-40C1-8A12-D0E897C8ED5F}" type="datetimeFigureOut">
              <a:rPr lang="ru-RU" smtClean="0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fld id="{A94C6160-A521-4A30-BD68-3C0E6962E9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EE478B95-F087-40C1-8A12-D0E897C8ED5F}" type="datetimeFigureOut">
              <a:rPr lang="ru-RU" smtClean="0"/>
              <a:pPr>
                <a:defRPr/>
              </a:pPr>
              <a:t>07.03.2015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94C6160-A521-4A30-BD68-3C0E6962E9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hyperlink" Target="file:///C:\Users\%25D0%2590%25D0%25B4%25D0%25BC%25D0%25B8%25D0%25BD%25D0%25B8%25D1%2581%25D1%2582%25D1%2580%25D0%25B0%25D1%2582%25D0%25BE%25D1%2580\Desktop\Web%20probs\Knigi\120.htm" TargetMode="Externa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23928" y="332656"/>
            <a:ext cx="4100512" cy="2087563"/>
          </a:xfrm>
        </p:spPr>
        <p:txBody>
          <a:bodyPr/>
          <a:lstStyle/>
          <a:p>
            <a:pPr algn="just" eaLnBrk="1" hangingPunct="1">
              <a:defRPr/>
            </a:pPr>
            <a:r>
              <a:rPr lang="uk-UA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Представляє</a:t>
            </a:r>
            <a:r>
              <a:rPr lang="ru-RU" sz="32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</a:t>
            </a:r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підручник</a:t>
            </a:r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нового </a:t>
            </a:r>
            <a:r>
              <a:rPr lang="ru-RU" sz="32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покоління</a:t>
            </a:r>
            <a:endParaRPr lang="uk-UA" sz="3200" b="1" i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51275" y="2276872"/>
            <a:ext cx="5006975" cy="2769791"/>
          </a:xfrm>
        </p:spPr>
        <p:txBody>
          <a:bodyPr/>
          <a:lstStyle/>
          <a:p>
            <a:pPr eaLnBrk="1" hangingPunct="1"/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Комплект підручників для</a:t>
            </a:r>
          </a:p>
          <a:p>
            <a:pPr eaLnBrk="1" hangingPunct="1"/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5 та 6 класів </a:t>
            </a:r>
            <a:r>
              <a:rPr lang="uk-UA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посів II</a:t>
            </a:r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місце у Всеукраїнському конкурсі.</a:t>
            </a:r>
          </a:p>
          <a:p>
            <a:pPr eaLnBrk="1" hangingPunct="1"/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/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Підручник виданий державним замовленням та для вільного продажу у видавництві «</a:t>
            </a:r>
            <a:r>
              <a:rPr lang="uk-UA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Генеза</a:t>
            </a:r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uk-UA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16632"/>
            <a:ext cx="3275855" cy="49128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Підручник містить вступне слово до всіх сторін навчального процесу : учнів, вчителів і батьків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1340768"/>
            <a:ext cx="3312368" cy="5160706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0584" y="1340768"/>
            <a:ext cx="3327689" cy="51845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Підручник складається з чотирьох розділів, назви й зміст яких відповідають  програмі. Кожен з них починається короткою мотивацією його вивчення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9789" y="1412776"/>
            <a:ext cx="2454019" cy="2594857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36575" y="4032923"/>
            <a:ext cx="2520280" cy="252555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1237" y="1556792"/>
            <a:ext cx="2314868" cy="302433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0232" y="3869233"/>
            <a:ext cx="2222287" cy="2512517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9417" y="260648"/>
            <a:ext cx="8229600" cy="1143000"/>
          </a:xfrm>
        </p:spPr>
        <p:txBody>
          <a:bodyPr/>
          <a:lstStyle/>
          <a:p>
            <a:pPr eaLnBrk="1" hangingPunct="1"/>
            <a:r>
              <a:rPr lang="uk-UA" sz="1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Лаконічне , але в той самий час повне пояснення теоретичного матеріалу, проілюстроване необхідною кількістю прикладів і задач. Текст підручника написано максимально простою, зрозумілою та  доступною мовою.</a:t>
            </a: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87" y="1639619"/>
            <a:ext cx="2673694" cy="4165645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6913" y="1679878"/>
            <a:ext cx="2647854" cy="41253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0290" y="1679878"/>
            <a:ext cx="2647854" cy="41253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912" y="404664"/>
            <a:ext cx="828092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uk-UA" sz="2000" i="1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Після викладення теоретичного матеріалу подаються питання , які допоможуть цей   матеріал краще засвоїти, перевірити знання учнів   ( у тому числі й батькам ).</a:t>
            </a:r>
            <a:br>
              <a:rPr lang="uk-UA" sz="2000" i="1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uk-UA" sz="2000" i="1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5364" name="Заголовок 1"/>
          <p:cNvSpPr txBox="1">
            <a:spLocks/>
          </p:cNvSpPr>
          <p:nvPr/>
        </p:nvSpPr>
        <p:spPr bwMode="auto">
          <a:xfrm>
            <a:off x="1092200" y="3573463"/>
            <a:ext cx="65119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uk-UA" sz="2400" i="1">
              <a:latin typeface="Lucida Sans Unicode" pitchFamily="34" charset="0"/>
            </a:endParaRP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547018" y="2749549"/>
            <a:ext cx="4275354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uk-UA" sz="2000" b="1" i="1" dirty="0">
                <a:latin typeface="Times New Roman" pitchFamily="18" charset="0"/>
                <a:cs typeface="Times New Roman" pitchFamily="18" charset="0"/>
              </a:rPr>
              <a:t>Після кожного параграфа подано вправи на повторення (серед яких зустрічаються   як вправи на повторення раніше вивченого матеріалу </a:t>
            </a:r>
            <a:r>
              <a:rPr lang="uk-UA" sz="2000" b="1" i="1" dirty="0" smtClean="0">
                <a:latin typeface="Times New Roman" pitchFamily="18" charset="0"/>
                <a:cs typeface="Times New Roman" pitchFamily="18" charset="0"/>
              </a:rPr>
              <a:t>6-го </a:t>
            </a:r>
            <a:r>
              <a:rPr lang="uk-UA" sz="2000" b="1" i="1" dirty="0">
                <a:latin typeface="Times New Roman" pitchFamily="18" charset="0"/>
                <a:cs typeface="Times New Roman" pitchFamily="18" charset="0"/>
              </a:rPr>
              <a:t>класу, так і вправи на  повторення </a:t>
            </a:r>
            <a:r>
              <a:rPr lang="uk-UA" sz="2000" b="1" i="1" dirty="0" smtClean="0">
                <a:latin typeface="Times New Roman" pitchFamily="18" charset="0"/>
                <a:cs typeface="Times New Roman" pitchFamily="18" charset="0"/>
              </a:rPr>
              <a:t>матеріалу попередніх </a:t>
            </a:r>
            <a:r>
              <a:rPr lang="uk-UA" sz="2000" b="1" i="1" dirty="0">
                <a:latin typeface="Times New Roman" pitchFamily="18" charset="0"/>
                <a:cs typeface="Times New Roman" pitchFamily="18" charset="0"/>
              </a:rPr>
              <a:t>класів) </a:t>
            </a:r>
            <a:r>
              <a:rPr lang="uk-UA" sz="20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2000" dirty="0"/>
              <a:t> </a:t>
            </a:r>
            <a:r>
              <a:rPr lang="uk-UA" sz="2000" b="1" i="1" dirty="0">
                <a:latin typeface="Times New Roman" pitchFamily="18" charset="0"/>
                <a:cs typeface="Times New Roman" pitchFamily="18" charset="0"/>
              </a:rPr>
              <a:t>Також серед вправ на повторення є такі, що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спрямовані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актуалізаці</a:t>
            </a:r>
            <a:r>
              <a:rPr lang="uk-UA" sz="2000" b="1" i="1" dirty="0">
                <a:latin typeface="Times New Roman" pitchFamily="18" charset="0"/>
                <a:cs typeface="Times New Roman" pitchFamily="18" charset="0"/>
              </a:rPr>
              <a:t>ю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опорних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знань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наступного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уроку </a:t>
            </a:r>
            <a:endParaRPr lang="uk-UA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5485" y="1346177"/>
            <a:ext cx="5788046" cy="1186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449"/>
          <a:stretch/>
        </p:blipFill>
        <p:spPr bwMode="auto">
          <a:xfrm>
            <a:off x="4675245" y="3015456"/>
            <a:ext cx="4336571" cy="225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80920" cy="1143000"/>
          </a:xfrm>
        </p:spPr>
        <p:txBody>
          <a:bodyPr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uk-UA" sz="2000" dirty="0" smtClean="0">
                <a:effectLst/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uk-UA" sz="2000" i="1" dirty="0">
                <a:effectLst/>
                <a:latin typeface="Times New Roman" pitchFamily="18" charset="0"/>
                <a:cs typeface="Times New Roman" pitchFamily="18" charset="0"/>
              </a:rPr>
              <a:t>підручнику запропоновано диференціацію на вправи початкового, середнього,  достатнього,  </a:t>
            </a: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високого </a:t>
            </a:r>
            <a:r>
              <a:rPr lang="uk-UA" sz="2000" i="1" dirty="0">
                <a:effectLst/>
                <a:latin typeface="Times New Roman" pitchFamily="18" charset="0"/>
                <a:cs typeface="Times New Roman" pitchFamily="18" charset="0"/>
              </a:rPr>
              <a:t>рівнів  та виділено номери   підвищеної складності . У кожному параграфі вправи розміщено з наростанням складності</a:t>
            </a:r>
            <a:endParaRPr lang="uk-UA" sz="2000" i="1" dirty="0">
              <a:solidFill>
                <a:schemeClr val="tx1"/>
              </a:solidFill>
            </a:endParaRPr>
          </a:p>
        </p:txBody>
      </p:sp>
      <p:sp>
        <p:nvSpPr>
          <p:cNvPr id="16387" name="Заголовок 1"/>
          <p:cNvSpPr txBox="1">
            <a:spLocks/>
          </p:cNvSpPr>
          <p:nvPr/>
        </p:nvSpPr>
        <p:spPr bwMode="auto">
          <a:xfrm>
            <a:off x="1092200" y="3573463"/>
            <a:ext cx="65119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uk-UA" sz="2400" i="1">
              <a:latin typeface="Lucida Sans Unicode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8054" y="1737258"/>
            <a:ext cx="2657244" cy="414001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1606" y="1737259"/>
            <a:ext cx="2657243" cy="41400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47" y="1816145"/>
            <a:ext cx="2555976" cy="3982239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9831" y="116632"/>
            <a:ext cx="8315547" cy="216024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1600" i="1" dirty="0" smtClean="0">
                <a:effectLst/>
                <a:latin typeface="Times New Roman" pitchFamily="18" charset="0"/>
                <a:cs typeface="Times New Roman" pitchFamily="18" charset="0"/>
              </a:rPr>
              <a:t>У більшості параграфів кількість вправ подано  з деяким перебільшенням. Це , разом з диференціацією вправ, дозволить вчителеві вибирати вправи для класних та домашніх робіт з урахуванням різного рівня розвитку дітей. </a:t>
            </a:r>
            <a:br>
              <a:rPr lang="uk-UA" sz="1600" i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1600" i="1" dirty="0" smtClean="0">
                <a:effectLst/>
                <a:latin typeface="Times New Roman" pitchFamily="18" charset="0"/>
                <a:cs typeface="Times New Roman" pitchFamily="18" charset="0"/>
              </a:rPr>
              <a:t>   Підручник містить достатню кількість логічних вправ , </a:t>
            </a:r>
            <a:r>
              <a:rPr lang="uk-UA" sz="1600" i="1" dirty="0" err="1" smtClean="0">
                <a:effectLst/>
                <a:latin typeface="Times New Roman" pitchFamily="18" charset="0"/>
                <a:cs typeface="Times New Roman" pitchFamily="18" charset="0"/>
              </a:rPr>
              <a:t>вправ</a:t>
            </a:r>
            <a:r>
              <a:rPr lang="uk-UA" sz="1600" i="1" dirty="0" smtClean="0">
                <a:effectLst/>
                <a:latin typeface="Times New Roman" pitchFamily="18" charset="0"/>
                <a:cs typeface="Times New Roman" pitchFamily="18" charset="0"/>
              </a:rPr>
              <a:t>  на розвиток   інтелекту , задач та  вправ , пов´язаних з історією, географією та культурою України  та інших країн , що   сприятиме  всебічному розвитку особистості.</a:t>
            </a:r>
            <a:br>
              <a:rPr lang="uk-UA" sz="1600" i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1800" i="1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800" i="1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lang="uk-UA" sz="1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1" name="Заголовок 1"/>
          <p:cNvSpPr txBox="1">
            <a:spLocks/>
          </p:cNvSpPr>
          <p:nvPr/>
        </p:nvSpPr>
        <p:spPr bwMode="auto">
          <a:xfrm>
            <a:off x="1619672" y="4109989"/>
            <a:ext cx="6511925" cy="639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uk-UA" sz="2400" i="1">
              <a:latin typeface="Lucida Sans Unicode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1499" y="3968435"/>
            <a:ext cx="84249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uk-UA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Після </a:t>
            </a: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кожного параграфа подано задачу з рубрики 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                                          «</a:t>
            </a: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Цікаві задачі для учнів </a:t>
            </a:r>
            <a:r>
              <a:rPr lang="uk-UA" b="1" i="1" dirty="0" err="1" smtClean="0">
                <a:latin typeface="Times New Roman" pitchFamily="18" charset="0"/>
                <a:cs typeface="Times New Roman" pitchFamily="18" charset="0"/>
              </a:rPr>
              <a:t>неледачих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i="1" dirty="0">
                <a:latin typeface="Times New Roman" pitchFamily="18" charset="0"/>
                <a:cs typeface="Times New Roman" pitchFamily="18" charset="0"/>
              </a:rPr>
            </a:br>
            <a:endParaRPr lang="uk-U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556" y="3711152"/>
            <a:ext cx="4279900" cy="73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831" y="5219456"/>
            <a:ext cx="4197350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5865273"/>
            <a:ext cx="4287837" cy="1042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91179" y="2042822"/>
            <a:ext cx="3718763" cy="1471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23971" y="5158941"/>
            <a:ext cx="3689450" cy="1412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678" y="2132856"/>
            <a:ext cx="4398963" cy="138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86415" y="3725472"/>
            <a:ext cx="4129304" cy="806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628" y="201687"/>
            <a:ext cx="8280920" cy="2448272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2000" i="1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2400" i="1" dirty="0" smtClean="0">
                <a:effectLst/>
                <a:latin typeface="Times New Roman" pitchFamily="18" charset="0"/>
                <a:cs typeface="Times New Roman" pitchFamily="18" charset="0"/>
              </a:rPr>
              <a:t>Велика </a:t>
            </a:r>
            <a:r>
              <a:rPr lang="uk-UA" sz="2400" i="1" dirty="0">
                <a:effectLst/>
                <a:latin typeface="Times New Roman" pitchFamily="18" charset="0"/>
                <a:cs typeface="Times New Roman" pitchFamily="18" charset="0"/>
              </a:rPr>
              <a:t>кількість  задач подається у вигляді схем, малюнків, таблиць, що є сучасною  формою подачі інформації  та сприятиме умінню учнів здобувати інформацію з   різних джерел,  засвоювати,  поповнювати та оцінювати </a:t>
            </a:r>
            <a:r>
              <a:rPr lang="uk-UA" sz="2400" i="1" dirty="0" smtClean="0">
                <a:effectLst/>
                <a:latin typeface="Times New Roman" pitchFamily="18" charset="0"/>
                <a:cs typeface="Times New Roman" pitchFamily="18" charset="0"/>
              </a:rPr>
              <a:t>її ,  як </a:t>
            </a:r>
            <a:r>
              <a:rPr lang="uk-UA" sz="2400" i="1" dirty="0">
                <a:effectLst/>
                <a:latin typeface="Times New Roman" pitchFamily="18" charset="0"/>
                <a:cs typeface="Times New Roman" pitchFamily="18" charset="0"/>
              </a:rPr>
              <a:t>це вимагає  </a:t>
            </a:r>
            <a:r>
              <a:rPr lang="uk-UA" sz="2400" i="1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i="1" dirty="0">
                <a:effectLst/>
                <a:latin typeface="Times New Roman" pitchFamily="18" charset="0"/>
                <a:cs typeface="Times New Roman" pitchFamily="18" charset="0"/>
              </a:rPr>
              <a:t>Державний стандарт  базової і повної загальної </a:t>
            </a:r>
            <a:r>
              <a:rPr lang="uk-UA" sz="2400" i="1" dirty="0" smtClean="0"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2400" i="1" dirty="0">
                <a:effectLst/>
                <a:latin typeface="Times New Roman" pitchFamily="18" charset="0"/>
                <a:cs typeface="Times New Roman" pitchFamily="18" charset="0"/>
              </a:rPr>
              <a:t>середньої освіти</a:t>
            </a:r>
            <a:r>
              <a:rPr lang="uk-UA" sz="2400" i="1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i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uk-UA" sz="2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1" name="Заголовок 1"/>
          <p:cNvSpPr txBox="1">
            <a:spLocks/>
          </p:cNvSpPr>
          <p:nvPr/>
        </p:nvSpPr>
        <p:spPr bwMode="auto">
          <a:xfrm>
            <a:off x="1092200" y="3573463"/>
            <a:ext cx="65119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uk-UA" sz="2400" i="1">
              <a:latin typeface="Lucida Sans Unicode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2558824"/>
            <a:ext cx="4389437" cy="160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95938" y="4168549"/>
            <a:ext cx="3949263" cy="1926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4365104"/>
            <a:ext cx="4214813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0921" y="2558824"/>
            <a:ext cx="4270375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6210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628" y="201687"/>
            <a:ext cx="8280920" cy="185916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uk-UA" sz="1800" i="1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У підручнику запропоноване розумне співвідношення та чергування усних  та письмових вправ,” технічних вправ” на відпрацювання певних навичок та    логічних    вправ ,  </a:t>
            </a:r>
            <a:r>
              <a:rPr lang="uk-UA" sz="1800" i="1" dirty="0" err="1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вправ</a:t>
            </a:r>
            <a:r>
              <a:rPr lang="uk-UA" sz="1800" i="1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на   розвиток інтелекту.</a:t>
            </a:r>
            <a:br>
              <a:rPr lang="uk-UA" sz="1800" i="1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uk-UA" sz="1800" i="1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    Вправи кожного параграфу поділено на класні ( номери цих вправ подано чорним кольором) та домашні вправи ( номери цих вправ подано синім кольором)</a:t>
            </a:r>
          </a:p>
        </p:txBody>
      </p:sp>
      <p:sp>
        <p:nvSpPr>
          <p:cNvPr id="17411" name="Заголовок 1"/>
          <p:cNvSpPr txBox="1">
            <a:spLocks/>
          </p:cNvSpPr>
          <p:nvPr/>
        </p:nvSpPr>
        <p:spPr bwMode="auto">
          <a:xfrm>
            <a:off x="410752" y="4725144"/>
            <a:ext cx="8600157" cy="1617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uk-UA" b="1" i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більшості параграфів підібрано найрізноманітніші вправи : </a:t>
            </a:r>
            <a:endParaRPr lang="uk-UA" b="1" i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прості 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та складніші  </a:t>
            </a: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обчислення( усні та письмові)  , 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розв´язування    </a:t>
            </a: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рівнянь  ( простих і складних) , 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текстові задачі</a:t>
            </a: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, , </a:t>
            </a:r>
            <a:r>
              <a:rPr lang="uk-UA" b="1" i="1" dirty="0" err="1" smtClean="0">
                <a:latin typeface="Times New Roman" pitchFamily="18" charset="0"/>
                <a:cs typeface="Times New Roman" pitchFamily="18" charset="0"/>
              </a:rPr>
              <a:t>задачі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геометричного змісту,  розвиваючи та логічні вправи 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тощо. Багато вправ, подано </a:t>
            </a: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у формі таблиць та 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схем</a:t>
            </a:r>
            <a:endParaRPr lang="uk-UA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9050" y="2118965"/>
            <a:ext cx="4184980" cy="2332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07449" y="2118965"/>
            <a:ext cx="3894258" cy="108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0837" y="3370883"/>
            <a:ext cx="3416998" cy="1066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76914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764704"/>
            <a:ext cx="6542076" cy="1578099"/>
          </a:xfrm>
        </p:spPr>
        <p:txBody>
          <a:bodyPr>
            <a:normAutofit fontScale="90000"/>
          </a:bodyPr>
          <a:lstStyle/>
          <a:p>
            <a:pPr algn="l"/>
            <a:r>
              <a:rPr lang="uk-UA" sz="2000" i="1" dirty="0" smtClean="0">
                <a:latin typeface="Times New Roman" pitchFamily="18" charset="0"/>
                <a:cs typeface="Times New Roman" pitchFamily="18" charset="0"/>
              </a:rPr>
              <a:t> Підручник </a:t>
            </a: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>містить достатню кількість задач практичного спрямування : текстові задачі пов'язані з рухом тіла ( в </a:t>
            </a:r>
            <a:r>
              <a:rPr lang="uk-UA" sz="2000" i="1" dirty="0" smtClean="0">
                <a:latin typeface="Times New Roman" pitchFamily="18" charset="0"/>
                <a:cs typeface="Times New Roman" pitchFamily="18" charset="0"/>
              </a:rPr>
              <a:t>тому числі </a:t>
            </a: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>з урахуванням течії), ціною товару , продуктивністю праці, геометричними вимірюваннями і </a:t>
            </a:r>
            <a:r>
              <a:rPr lang="uk-UA" sz="2000" i="1" dirty="0" smtClean="0">
                <a:latin typeface="Times New Roman" pitchFamily="18" charset="0"/>
                <a:cs typeface="Times New Roman" pitchFamily="18" charset="0"/>
              </a:rPr>
              <a:t>побудовами.</a:t>
            </a: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i="1" dirty="0">
                <a:latin typeface="Times New Roman" pitchFamily="18" charset="0"/>
                <a:cs typeface="Times New Roman" pitchFamily="18" charset="0"/>
              </a:rPr>
            </a:br>
            <a:endParaRPr lang="uk-UA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 flipV="1">
            <a:off x="6012160" y="4941167"/>
            <a:ext cx="1406931" cy="288032"/>
          </a:xfrm>
        </p:spPr>
        <p:txBody>
          <a:bodyPr>
            <a:normAutofit fontScale="77500" lnSpcReduction="20000"/>
          </a:bodyPr>
          <a:lstStyle/>
          <a:p>
            <a:endParaRPr lang="uk-U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36037" y="2207524"/>
            <a:ext cx="3677477" cy="717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6037" y="5715891"/>
            <a:ext cx="4279900" cy="328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569"/>
          <a:stretch/>
        </p:blipFill>
        <p:spPr bwMode="auto">
          <a:xfrm>
            <a:off x="1036036" y="3140968"/>
            <a:ext cx="3677478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9296" y="4842081"/>
            <a:ext cx="3710338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2767" y="2715937"/>
            <a:ext cx="3756215" cy="429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14367" y="3458670"/>
            <a:ext cx="3544615" cy="1194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5874" y="4863896"/>
            <a:ext cx="3282926" cy="831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680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75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25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5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764704"/>
            <a:ext cx="7488832" cy="936104"/>
          </a:xfrm>
        </p:spPr>
        <p:txBody>
          <a:bodyPr>
            <a:normAutofit fontScale="90000"/>
          </a:bodyPr>
          <a:lstStyle/>
          <a:p>
            <a:pPr algn="l"/>
            <a:r>
              <a:rPr lang="uk-UA" sz="2000" b="1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2200" i="1" dirty="0" smtClean="0">
                <a:latin typeface="Times New Roman" pitchFamily="18" charset="0"/>
                <a:cs typeface="Times New Roman" pitchFamily="18" charset="0"/>
              </a:rPr>
              <a:t>Підручник містить багато вправ , напрямлених на здобуття учнями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пропедевтичних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знань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>
                <a:latin typeface="Times New Roman" pitchFamily="18" charset="0"/>
                <a:cs typeface="Times New Roman" pitchFamily="18" charset="0"/>
              </a:rPr>
              <a:t>алгебраїчного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200" i="1" dirty="0" err="1">
                <a:latin typeface="Times New Roman" pitchFamily="18" charset="0"/>
                <a:cs typeface="Times New Roman" pitchFamily="18" charset="0"/>
              </a:rPr>
              <a:t>геометричного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матеріалу</a:t>
            </a: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i="1" dirty="0">
                <a:latin typeface="Times New Roman" pitchFamily="18" charset="0"/>
                <a:cs typeface="Times New Roman" pitchFamily="18" charset="0"/>
              </a:rPr>
            </a:br>
            <a:endParaRPr lang="uk-UA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85437" y="3686304"/>
            <a:ext cx="6231467" cy="1309511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57051" y="1412776"/>
            <a:ext cx="3984306" cy="605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19353" y="2703755"/>
            <a:ext cx="3950770" cy="1605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616" y="4077072"/>
            <a:ext cx="3303737" cy="2141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4008" y="5013176"/>
            <a:ext cx="3731493" cy="1024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8273" y="1441724"/>
            <a:ext cx="2697163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0843" y="2204864"/>
            <a:ext cx="3149504" cy="802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00347" y="2180082"/>
            <a:ext cx="3797659" cy="490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4008" y="4522052"/>
            <a:ext cx="3456384" cy="310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0843" y="3093351"/>
            <a:ext cx="2752030" cy="826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549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0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941168"/>
            <a:ext cx="6254044" cy="864096"/>
          </a:xfrm>
        </p:spPr>
        <p:txBody>
          <a:bodyPr>
            <a:noAutofit/>
          </a:bodyPr>
          <a:lstStyle/>
          <a:p>
            <a:pPr algn="l"/>
            <a:endParaRPr lang="uk-UA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8" y="836712"/>
            <a:ext cx="4123355" cy="1309511"/>
          </a:xfrm>
        </p:spPr>
        <p:txBody>
          <a:bodyPr>
            <a:noAutofit/>
          </a:bodyPr>
          <a:lstStyle/>
          <a:p>
            <a:pPr algn="just"/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uk-UA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Після </a:t>
            </a:r>
            <a:r>
              <a:rPr lang="uk-UA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закінчення теми (блоку параграфів) подаються завдання </a:t>
            </a:r>
            <a:r>
              <a:rPr lang="uk-UA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uk-UA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перевірки знань із цієї теми у формі   тематичної  контрольної роботи . Ці завдання можуть служити вчителям та учням зразком для проведення тематичної </a:t>
            </a:r>
            <a:r>
              <a:rPr lang="uk-UA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атестації</a:t>
            </a:r>
            <a:endParaRPr lang="uk-UA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Текст 2"/>
          <p:cNvSpPr txBox="1">
            <a:spLocks/>
          </p:cNvSpPr>
          <p:nvPr/>
        </p:nvSpPr>
        <p:spPr>
          <a:xfrm>
            <a:off x="1556047" y="2492896"/>
            <a:ext cx="6231467" cy="13095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07704" y="1844824"/>
            <a:ext cx="61926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i="1" dirty="0" smtClean="0"/>
              <a:t>  </a:t>
            </a:r>
            <a:endParaRPr lang="uk-UA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Текст 2"/>
          <p:cNvSpPr txBox="1">
            <a:spLocks/>
          </p:cNvSpPr>
          <p:nvPr/>
        </p:nvSpPr>
        <p:spPr>
          <a:xfrm>
            <a:off x="1469032" y="4149080"/>
            <a:ext cx="6231467" cy="13095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uk-UA" i="1" dirty="0" smtClean="0"/>
              <a:t>.</a:t>
            </a:r>
            <a:endParaRPr lang="uk-U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90526" y="824203"/>
            <a:ext cx="3293469" cy="503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6173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75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80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sz="36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До навчально-методичного комплекту «</a:t>
            </a:r>
            <a:r>
              <a:rPr lang="uk-UA" sz="36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Матаматика</a:t>
            </a:r>
            <a:r>
              <a:rPr lang="uk-UA" sz="36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-6»  входять</a:t>
            </a:r>
            <a:r>
              <a:rPr lang="uk-UA" dirty="0">
                <a:solidFill>
                  <a:schemeClr val="tx1"/>
                </a:solidFill>
                <a:effectLst/>
              </a:rPr>
              <a:t/>
            </a:r>
            <a:br>
              <a:rPr lang="uk-UA" dirty="0">
                <a:solidFill>
                  <a:schemeClr val="tx1"/>
                </a:solidFill>
                <a:effectLst/>
              </a:rPr>
            </a:b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23528" y="1556792"/>
            <a:ext cx="8337079" cy="1512168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Істер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О.С.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  <a:hlinkClick r:id="rId2" action="ppaction://hlinkfile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Математика.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клас. Підручник для загальноосвітніх шкіл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Істер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О.С.,Карликова О.А. Математика. 6 клас. Книжка для вчителя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Істер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О.С. Математика. 6 клас. Зошит для самостійних та тематичних контрольних робіт.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84168" y="2996952"/>
            <a:ext cx="288133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Посібники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можно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придбати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у Центр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навчальної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методичної літератури                               (тел. +38 (044) 3791054) </a:t>
            </a:r>
          </a:p>
          <a:p>
            <a:r>
              <a:rPr lang="uk-UA" i="1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бо у автора </a:t>
            </a:r>
          </a:p>
          <a:p>
            <a:endParaRPr lang="uk-UA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починаючи з  15 серпня 2014  року</a:t>
            </a:r>
            <a:endParaRPr lang="uk-UA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765" y="2996952"/>
            <a:ext cx="1767563" cy="265083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4863" y="2996952"/>
            <a:ext cx="1810572" cy="265083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6017" y="2996952"/>
            <a:ext cx="1991716" cy="252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668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Математика. </a:t>
            </a:r>
            <a:r>
              <a:rPr lang="uk-UA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uk-UA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клас. Книжка для вчителя</a:t>
            </a:r>
            <a:r>
              <a:rPr lang="uk-UA" sz="28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800" i="1" dirty="0">
                <a:latin typeface="Times New Roman" pitchFamily="18" charset="0"/>
                <a:cs typeface="Times New Roman" pitchFamily="18" charset="0"/>
              </a:rPr>
            </a:br>
            <a:endParaRPr lang="uk-UA" sz="2800" i="1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465072" y="1916832"/>
            <a:ext cx="6491064" cy="4407768"/>
          </a:xfrm>
        </p:spPr>
        <p:txBody>
          <a:bodyPr>
            <a:normAutofit fontScale="92500" lnSpcReduction="20000"/>
          </a:bodyPr>
          <a:lstStyle/>
          <a:p>
            <a:r>
              <a:rPr lang="uk-UA" sz="1800" dirty="0" smtClean="0"/>
              <a:t> Запропонований </a:t>
            </a:r>
            <a:r>
              <a:rPr lang="uk-UA" sz="1800" dirty="0"/>
              <a:t>посібник містить розробки уроків з </a:t>
            </a:r>
            <a:r>
              <a:rPr lang="uk-UA" sz="1800" dirty="0" smtClean="0"/>
              <a:t>математики</a:t>
            </a:r>
          </a:p>
          <a:p>
            <a:r>
              <a:rPr lang="uk-UA" sz="1800" b="1" i="1" dirty="0"/>
              <a:t>Мета даного посібника</a:t>
            </a:r>
            <a:r>
              <a:rPr lang="uk-UA" sz="1800" dirty="0"/>
              <a:t> - практична допомога вчителю в побудові уроку, що відповідає сучасним вимогам та підборі додаткового дидактичного матеріалу . У посібнику запропонована одна з можливих структур кожного уроку, що дозволяє досить ефективно використовувати навчальний час, найбільш повно реалізувати можливості змісту підручника, тим самим досягаючи високої якості математичних знань  учнів.</a:t>
            </a:r>
          </a:p>
          <a:p>
            <a:r>
              <a:rPr lang="uk-UA" sz="1800" dirty="0"/>
              <a:t>Перед початком кожної теми сформульовано мету її вивчення,  основні вимоги до математичної підготовки школярів;  запропоновано орієнтовне поурочне планування відповідно до діючої програми з математики</a:t>
            </a:r>
            <a:r>
              <a:rPr lang="uk-UA" sz="1800" b="1" i="1" dirty="0"/>
              <a:t>.</a:t>
            </a:r>
          </a:p>
          <a:p>
            <a:r>
              <a:rPr lang="uk-UA" sz="1800" dirty="0"/>
              <a:t>У запропонованих розробках уроків виділено основні структурні елементи уроку, визначено дидактичну мету. Кожний урок орієнтовано на раціональне поєднання усних і письмових видів робіт, як при вивченні теорії, так і при розв’язуванні задач.</a:t>
            </a:r>
          </a:p>
          <a:p>
            <a:endParaRPr lang="uk-UA" sz="1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06" y="1772816"/>
            <a:ext cx="2409958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771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620688"/>
            <a:ext cx="9144000" cy="1143000"/>
          </a:xfrm>
        </p:spPr>
        <p:txBody>
          <a:bodyPr>
            <a:normAutofit/>
          </a:bodyPr>
          <a:lstStyle/>
          <a:p>
            <a:r>
              <a:rPr lang="uk-UA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Математика</a:t>
            </a:r>
            <a:r>
              <a:rPr lang="uk-UA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uk-UA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клас. </a:t>
            </a:r>
            <a:r>
              <a:rPr lang="uk-UA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Зошит </a:t>
            </a:r>
            <a:r>
              <a:rPr lang="uk-UA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самостійних та тематичних контрольних робіт.</a:t>
            </a:r>
            <a:br>
              <a:rPr lang="uk-UA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uk-UA" sz="20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915816" y="1556792"/>
            <a:ext cx="5770984" cy="4767808"/>
          </a:xfrm>
        </p:spPr>
        <p:txBody>
          <a:bodyPr>
            <a:normAutofit fontScale="85000" lnSpcReduction="20000"/>
          </a:bodyPr>
          <a:lstStyle/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Посі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бник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містить  19 самостійних , 11 тематичних контрольних робіт, усі в чотирьох варіантах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додаток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містить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домашніх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самостійних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робіт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для 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підготовки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до 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тематичного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оцінювання</a:t>
            </a: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Формат  самостійних  і  контрольних  робіт  дозволить  учням  поступово 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готуватися 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до  державної  підсумкової  атестації  та  зовнішнього  незалежного 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оцінювання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  У  посібник  включено  тестові  завдання  як  закритої  форми  (з  вибором  однієї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правильної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відповіді), так і відкритої форми (на заповнення пропусків; з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короткою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відповіддю або з повним розв’язанням). Зокрема, завдання № 1 у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самостійних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та №№ 1–4 у тематичних контрольних роботах є завданнями закритої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 Усі інші завдання є завданнями відкритої форми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У зошиті передбачено місце для виконання письмових обчислень у завданнях з  короткою  відповіддю  та  для  запису  процесу  розв’язування  у  завданнях  з  повним  розв’язанням.  За  потреби  учень  може  додатково  використовувати  чернетку.  Перевірка  учнівських  записів  вчителем  у  завданнях  з  короткою  відповіддю не є обов’язковою.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1556793"/>
            <a:ext cx="2897670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11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268760"/>
            <a:ext cx="8229600" cy="3087216"/>
          </a:xfrm>
        </p:spPr>
        <p:txBody>
          <a:bodyPr>
            <a:normAutofit fontScale="90000"/>
          </a:bodyPr>
          <a:lstStyle/>
          <a:p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Усі посібники, які входять до складу НМК </a:t>
            </a:r>
            <a:r>
              <a:rPr lang="ru-RU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можно </a:t>
            </a: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придбати</a:t>
            </a:r>
            <a:r>
              <a:rPr lang="ru-RU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Центр</a:t>
            </a:r>
            <a:r>
              <a:rPr lang="uk-UA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навчальної та методичної літератури  </a:t>
            </a:r>
            <a:b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(тел. +38 (044) 3791054) </a:t>
            </a:r>
            <a:b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або у автора</a:t>
            </a:r>
            <a:b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починаючи з  15 серпня 2014 року</a:t>
            </a:r>
            <a:r>
              <a:rPr lang="uk-UA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uk-UA" sz="2000" i="1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311424"/>
          </a:xfrm>
        </p:spPr>
        <p:txBody>
          <a:bodyPr>
            <a:normAutofit/>
          </a:bodyPr>
          <a:lstStyle/>
          <a:p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670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268760"/>
            <a:ext cx="8229600" cy="3087216"/>
          </a:xfrm>
        </p:spPr>
        <p:txBody>
          <a:bodyPr>
            <a:normAutofit/>
          </a:bodyPr>
          <a:lstStyle/>
          <a:p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Дякую за увагу  !!!!!</a:t>
            </a:r>
            <a:b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 повагою Олександр </a:t>
            </a:r>
            <a:r>
              <a:rPr lang="uk-UA" sz="40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Істер</a:t>
            </a:r>
            <a:endParaRPr lang="uk-UA" sz="2000" i="1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3114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ister69@gmail.com</a:t>
            </a:r>
            <a:endParaRPr lang="uk-UA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419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Поток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1130</TotalTime>
  <Words>780</Words>
  <Application>Microsoft Office PowerPoint</Application>
  <PresentationFormat>Экран (4:3)</PresentationFormat>
  <Paragraphs>46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Тема Office</vt:lpstr>
      <vt:lpstr>Открытая</vt:lpstr>
      <vt:lpstr>Кнопка</vt:lpstr>
      <vt:lpstr>Поток</vt:lpstr>
      <vt:lpstr>Представляємо підручник  нового покоління</vt:lpstr>
      <vt:lpstr>Підручник містить вступне слово до всіх сторін навчального процесу : учнів, вчителів і батьків</vt:lpstr>
      <vt:lpstr>Підручник складається з чотирьох розділів, назви й зміст яких відповідають  програмі. Кожен з них починається короткою мотивацією його вивчення</vt:lpstr>
      <vt:lpstr>Лаконічне , але в той самий час повне пояснення теоретичного матеріалу, проілюстроване необхідною кількістю прикладів і задач. Текст підручника написано максимально простою, зрозумілою та  доступною мовою.</vt:lpstr>
      <vt:lpstr>Після викладення теоретичного матеріалу подаються питання , які допоможуть цей   матеріал краще засвоїти, перевірити знання учнів   ( у тому числі й батькам ). </vt:lpstr>
      <vt:lpstr>   У підручнику запропоновано диференціацію на вправи початкового, середнього,  достатнього,  високого рівнів  та виділено номери   підвищеної складності . У кожному параграфі вправи розміщено з наростанням складності</vt:lpstr>
      <vt:lpstr>     У більшості параграфів кількість вправ подано  з деяким перебільшенням. Це , разом з диференціацією вправ, дозволить вчителеві вибирати вправи для класних та домашніх робіт з урахуванням різного рівня розвитку дітей.     Підручник містить достатню кількість логічних вправ , вправ  на розвиток   інтелекту , задач та  вправ , пов´язаних з історією, географією та культурою України  та інших країн , що   сприятиме  всебічному розвитку особистості.   </vt:lpstr>
      <vt:lpstr>    Велика кількість  задач подається у вигляді схем, малюнків, таблиць, що є сучасною  формою подачі інформації  та сприятиме умінню учнів здобувати інформацію з   різних джерел,  засвоювати,  поповнювати та оцінювати її ,  як це вимагає   Державний стандарт  базової і повної загальної   середньої освіти </vt:lpstr>
      <vt:lpstr>    У підручнику запропоноване розумне співвідношення та чергування усних  та письмових вправ,” технічних вправ” на відпрацювання певних навичок та    логічних    вправ ,  вправ на   розвиток інтелекту.      Вправи кожного параграфу поділено на класні ( номери цих вправ подано чорним кольором) та домашні вправи ( номери цих вправ подано синім кольором)</vt:lpstr>
      <vt:lpstr> Підручник містить достатню кількість задач практичного спрямування : текстові задачі пов'язані з рухом тіла ( в тому числі з урахуванням течії), ціною товару , продуктивністю праці, геометричними вимірюваннями і побудовами. </vt:lpstr>
      <vt:lpstr>  Підручник містить багато вправ , напрямлених на здобуття учнями пропедевтичних знань алгебраїчного і геометричного матеріалу </vt:lpstr>
      <vt:lpstr>Презентация PowerPoint</vt:lpstr>
      <vt:lpstr>До навчально-методичного комплекту «Матаматика-6»  входять </vt:lpstr>
      <vt:lpstr>Математика. 6 клас. Книжка для вчителя </vt:lpstr>
      <vt:lpstr> Математика. 5 клас. Зошит для самостійних та тематичних контрольних робіт. </vt:lpstr>
      <vt:lpstr> Усі посібники, які входять до складу НМК можно придбати у Центрі навчальної та методичної літератури           (тел. +38 (044) 3791054)                  або у автора починаючи з  15 серпня 2014 року </vt:lpstr>
      <vt:lpstr> Дякую за увагу  !!!!!     З повагою Олександр Істер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Представляємо підручник  нового покоління</dc:title>
  <dc:creator>AL</dc:creator>
  <cp:lastModifiedBy>Александр</cp:lastModifiedBy>
  <cp:revision>101</cp:revision>
  <dcterms:created xsi:type="dcterms:W3CDTF">2013-06-01T10:19:55Z</dcterms:created>
  <dcterms:modified xsi:type="dcterms:W3CDTF">2015-03-07T11:48:11Z</dcterms:modified>
</cp:coreProperties>
</file>