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85" r:id="rId3"/>
    <p:sldMasterId id="2147483797" r:id="rId4"/>
  </p:sldMasterIdLst>
  <p:notesMasterIdLst>
    <p:notesMasterId r:id="rId25"/>
  </p:notesMasterIdLst>
  <p:sldIdLst>
    <p:sldId id="256" r:id="rId5"/>
    <p:sldId id="257" r:id="rId6"/>
    <p:sldId id="278" r:id="rId7"/>
    <p:sldId id="260" r:id="rId8"/>
    <p:sldId id="259" r:id="rId9"/>
    <p:sldId id="264" r:id="rId10"/>
    <p:sldId id="265" r:id="rId11"/>
    <p:sldId id="262" r:id="rId12"/>
    <p:sldId id="266" r:id="rId13"/>
    <p:sldId id="267" r:id="rId14"/>
    <p:sldId id="268" r:id="rId15"/>
    <p:sldId id="270" r:id="rId16"/>
    <p:sldId id="279" r:id="rId17"/>
    <p:sldId id="280" r:id="rId18"/>
    <p:sldId id="281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3" autoAdjust="0"/>
    <p:restoredTop sz="94747" autoAdjust="0"/>
  </p:normalViewPr>
  <p:slideViewPr>
    <p:cSldViewPr>
      <p:cViewPr>
        <p:scale>
          <a:sx n="80" d="100"/>
          <a:sy n="80" d="100"/>
        </p:scale>
        <p:origin x="-948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55EC-E0CC-4ACA-BE67-7727DF4C3BCD}" type="datetimeFigureOut">
              <a:rPr lang="uk-UA" smtClean="0"/>
              <a:t>06.08.2015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D273-3112-40D6-AA50-54FB791860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057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114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D273-3112-40D6-AA50-54FB7918606F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639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A6740FB-218C-4E54-B2F5-577BC651122B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74D758-FF98-42D0-900E-E9A9EED3D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32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401AE-DDF7-4B05-9796-3A3E1B5E1528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75BB-9277-42B9-AA2E-BCCA0B7D5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40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53F5D4-FD69-42D5-AD99-A196DD27F66B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36544-C5FE-4555-817A-AE120B227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407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12CEB3-3FC5-44C1-A694-43E978B7A2F7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2CFF8F-EF97-4835-8251-3CF35E29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9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EEEF95-2DCB-40B7-B3CC-03104663A98A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B3D186-EF76-49BE-96E2-7493B6B5C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89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ACDC27-42D6-4670-8443-5E921E3AB028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8A5372-A7DA-4987-B0C0-EC8C4D8E3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17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45D2-7853-40BF-925D-1FC7479D89D3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474B-B348-400A-9CCF-AA7353F73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06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079CE2-0617-495C-8E54-9DF964D718E5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A64F7-DDEC-4857-8D5A-17B90FD90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03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91ABEFC-6E58-40A9-83DC-45D478BF5E3E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E828B45-0DF4-4B56-A735-5BE4F4ED2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03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2C3CC-94AD-41D0-959D-D1A2506E19AD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92E6-993D-4427-B400-18554C60B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57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DD40B-0CF0-47E1-A953-F8850CBA8B88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1476-9624-4649-9D13-8DCC27109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48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51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A259C54-8E0F-4843-B5C3-A91C0639FE90}" type="datetimeFigureOut">
              <a:rPr lang="ru-RU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93CF247-FF8A-41F0-988C-294DB0B7F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2" r:id="rId2"/>
    <p:sldLayoutId id="2147483767" r:id="rId3"/>
    <p:sldLayoutId id="2147483768" r:id="rId4"/>
    <p:sldLayoutId id="2147483769" r:id="rId5"/>
    <p:sldLayoutId id="2147483770" r:id="rId6"/>
    <p:sldLayoutId id="2147483763" r:id="rId7"/>
    <p:sldLayoutId id="2147483771" r:id="rId8"/>
    <p:sldLayoutId id="2147483772" r:id="rId9"/>
    <p:sldLayoutId id="2147483764" r:id="rId10"/>
    <p:sldLayoutId id="21474837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06.08.2015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shop.geneza.ua/" TargetMode="Externa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332656"/>
            <a:ext cx="4100512" cy="2087563"/>
          </a:xfrm>
        </p:spPr>
        <p:txBody>
          <a:bodyPr/>
          <a:lstStyle/>
          <a:p>
            <a:pPr algn="r" eaLnBrk="1" hangingPunct="1">
              <a:defRPr/>
            </a:pPr>
            <a:r>
              <a:rPr lang="uk-UA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підручник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нового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покоління</a:t>
            </a:r>
            <a:endParaRPr lang="uk-UA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275" y="2276872"/>
            <a:ext cx="5006975" cy="3600399"/>
          </a:xfrm>
        </p:spPr>
        <p:txBody>
          <a:bodyPr/>
          <a:lstStyle/>
          <a:p>
            <a:pPr algn="l" eaLnBrk="1" hangingPunct="1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Підручник буде виданий у 2015 році  державним замовленням та для вільного продажу у видавництві «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l" eaLnBrk="1" hangingPunct="1"/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Під </a:t>
            </a: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 проведення конкурсу підручників презентований рукопис було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обрано вчителями України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майже 100 </a:t>
            </a: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000 учнів</a:t>
            </a:r>
            <a:endParaRPr lang="uk-UA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4664"/>
            <a:ext cx="3326955" cy="52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Перше  видання підручника «Алгебра.7 клас» побачило світ ще у 2007 році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1556792"/>
            <a:ext cx="2905968" cy="4558589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11412" y="1556792"/>
            <a:ext cx="483665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За 8 років більше 1 000 000 учнів використовувало цей підручник, а вчителі України набули досвіду у викладанні за цим підручником</a:t>
            </a:r>
          </a:p>
          <a:p>
            <a:pPr algn="l" eaLnBrk="1" hangingPunct="1"/>
            <a:r>
              <a:rPr lang="uk-UA" sz="1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За цей час автор отримав чимало листів із пропозиціями по вдосконаленню підручника, більшість з яких була врахована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містить вступне слово до всіх сторін навчального процесу : учнів, вчителів і батьків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49457"/>
            <a:ext cx="3281486" cy="51114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5015" y="1349457"/>
            <a:ext cx="3281485" cy="511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2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складається з трьох розділів, назви й зміст яких відповідають  програмі. Кожен з них починається короткою мотивацією його вивчення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8340" y="1505378"/>
            <a:ext cx="3384376" cy="27797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4472" y="4285079"/>
            <a:ext cx="3240360" cy="25535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8144" y="1571868"/>
            <a:ext cx="3122474" cy="28817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17" y="260648"/>
            <a:ext cx="8229600" cy="1789044"/>
          </a:xfrm>
        </p:spPr>
        <p:txBody>
          <a:bodyPr/>
          <a:lstStyle/>
          <a:p>
            <a:pPr eaLnBrk="1" hangingPunct="1"/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 , з детальним поясненням розв’язання типових вправ.</a:t>
            </a:r>
            <a:b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Після викладення теоретичного матеріалу подаються питання , які допоможуть цей   матеріал краще засвоїти, перевірити теоретичні знання учнів   ( у тому числі й батькам ).</a:t>
            </a:r>
            <a:br>
              <a:rPr lang="uk-UA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1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69" y="1916832"/>
            <a:ext cx="2972919" cy="46308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959716"/>
            <a:ext cx="2925020" cy="45562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928" y="1967337"/>
            <a:ext cx="2908072" cy="4529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80920" cy="114300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uk-UA" sz="2000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підручнику запропоновано диференціацію на вправи початкового, середнього, 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достатнього та  високого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рівнів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та виділено номери   підвищеної складності . </a:t>
            </a: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У кожному параграфі вправи розміщено з наростанням складності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16387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345" y="1640610"/>
            <a:ext cx="3229360" cy="50302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072" y="1640610"/>
            <a:ext cx="3274611" cy="510075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831" y="116631"/>
            <a:ext cx="3812129" cy="6109209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У 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дітей. </a:t>
            </a:r>
            <a:b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     Для </a:t>
            </a:r>
            <a:r>
              <a:rPr lang="uk-UA" sz="1600" i="1" dirty="0">
                <a:effectLst/>
                <a:latin typeface="Times New Roman" pitchFamily="18" charset="0"/>
                <a:cs typeface="Times New Roman" pitchFamily="18" charset="0"/>
              </a:rPr>
              <a:t>зручності вправи кожного параграфу поділено на класні ( номери цих вправ подано чорним кольором) та домашні вправи ( номери цих вправ подано синім кольором). Приблизно </a:t>
            </a: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i="1" dirty="0">
                <a:effectLst/>
                <a:latin typeface="Times New Roman" pitchFamily="18" charset="0"/>
                <a:cs typeface="Times New Roman" pitchFamily="18" charset="0"/>
              </a:rPr>
              <a:t>90 % </a:t>
            </a: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вправ </a:t>
            </a:r>
            <a:r>
              <a:rPr lang="uk-UA" sz="1600" i="1" dirty="0">
                <a:effectLst/>
                <a:latin typeface="Times New Roman" pitchFamily="18" charset="0"/>
                <a:cs typeface="Times New Roman" pitchFamily="18" charset="0"/>
              </a:rPr>
              <a:t>для домашніх робіт подано за «парним» принципом, тобто це вправи тих самих типів, які були розв'язані на уроці; відповідно 10% домашніх вправ є вправами нових типів (або дещо модифіковані вправи, що розглянуто на уроці) , вони розраховані на здібних учнів.</a:t>
            </a:r>
            <a:br>
              <a:rPr lang="uk-UA" sz="1600" i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i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i="1" dirty="0" smtClean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619672" y="4109989"/>
            <a:ext cx="6511925" cy="63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99" y="3968435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5981" y="332656"/>
            <a:ext cx="4451581" cy="604867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47018" y="2924943"/>
            <a:ext cx="4275354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Після кожного параграфа подано вправи на повторення, серед яких вправи на повторення матеріалу попередніх параграфів, попередніх класів та вправи пропедевтики нового навчального матеріалу. Також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після кожного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параграфу запропоновано задачі рубрики «Цікаві задача для учнів не ледачих»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0063" y="3284983"/>
            <a:ext cx="4484522" cy="25299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1091" y="314358"/>
            <a:ext cx="38270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Підручник містить достатню кількість логічних вправ , </a:t>
            </a:r>
            <a:r>
              <a:rPr lang="uk-UA" b="1" i="1" dirty="0" err="1">
                <a:latin typeface="Times New Roman" pitchFamily="18" charset="0"/>
                <a:cs typeface="Times New Roman" pitchFamily="18" charset="0"/>
              </a:rPr>
              <a:t>вправ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 на розвиток   інтелекту , задач та  вправ , пов´язаних з історією, географією та культурою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України , авторські задачі видатних математиків , що 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сприятиме  всебічному розвитку особистості.</a:t>
            </a:r>
            <a:br>
              <a:rPr lang="uk-UA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Рисунок 9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8615" y="314358"/>
            <a:ext cx="4429125" cy="15144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51530" y="2060848"/>
            <a:ext cx="4276725" cy="1028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925" y="29190"/>
            <a:ext cx="8280920" cy="188525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00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  <a:t>Певна кількість  </a:t>
            </a: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задач та важливих висновків </a:t>
            </a:r>
            <a: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  <a:t>подається у вигляді схем чи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вимагає      Державний стандарт  базової і повної загальної      середньої освіти . </a:t>
            </a:r>
            <a:br>
              <a:rPr lang="uk-UA" sz="1800" i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uk-UA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1092200" y="3573463"/>
            <a:ext cx="6511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uk-UA" sz="2400" i="1">
              <a:latin typeface="Lucida Sans Unicode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686498"/>
            <a:ext cx="4562475" cy="1095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63794" y="1391826"/>
            <a:ext cx="3913262" cy="3967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2968089"/>
            <a:ext cx="4495800" cy="2390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3688" y="5429106"/>
            <a:ext cx="4486275" cy="1095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621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28" y="201687"/>
            <a:ext cx="8280920" cy="315530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sz="2000" i="1" dirty="0" smtClean="0"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 </a:t>
            </a:r>
            <a:r>
              <a:rPr lang="uk-UA" sz="1800" i="1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вправ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на   розвиток інтелекту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b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uk-UA" sz="1800" i="1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</a:t>
            </a: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більшості параграфів підібрано найрізноманітніші вправи : на прості   спрощення та обчислення ( усні та письмові)  , обчислення значень буквеного виразу при відповідних значеннях букв, спрощення та перетворення  виразів , розв´язування    рівнянь  ( простих і складних) , текстові задачі, вправи, подані у формі таблиць та схем  , доведення тотожностей,  розвиваючи та логічні вправи тощо.</a:t>
            </a:r>
            <a:b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i="1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</a:p>
        </p:txBody>
      </p:sp>
      <p:sp>
        <p:nvSpPr>
          <p:cNvPr id="17411" name="Заголовок 1"/>
          <p:cNvSpPr txBox="1">
            <a:spLocks/>
          </p:cNvSpPr>
          <p:nvPr/>
        </p:nvSpPr>
        <p:spPr bwMode="auto">
          <a:xfrm>
            <a:off x="410752" y="4725144"/>
            <a:ext cx="8600157" cy="161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972544"/>
            <a:ext cx="4211960" cy="1464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05" y="4674674"/>
            <a:ext cx="4158855" cy="6265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7984" y="2929831"/>
            <a:ext cx="4324350" cy="1019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40"/>
          <a:stretch/>
        </p:blipFill>
        <p:spPr bwMode="auto">
          <a:xfrm>
            <a:off x="4346369" y="4073236"/>
            <a:ext cx="4664540" cy="10965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77082" y="5482216"/>
            <a:ext cx="4886325" cy="1152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7691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6542076" cy="1578099"/>
          </a:xfrm>
        </p:spPr>
        <p:txBody>
          <a:bodyPr>
            <a:normAutofit/>
          </a:bodyPr>
          <a:lstStyle/>
          <a:p>
            <a:pPr algn="l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10800000" flipV="1">
            <a:off x="1403648" y="980728"/>
            <a:ext cx="6552728" cy="1296144"/>
          </a:xfrm>
        </p:spPr>
        <p:txBody>
          <a:bodyPr>
            <a:normAutofit fontScale="92500"/>
          </a:bodyPr>
          <a:lstStyle/>
          <a:p>
            <a:pPr algn="l"/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Підручники </a:t>
            </a:r>
            <a:r>
              <a:rPr lang="uk-UA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містять достатню кількість задач практичного спрямування : текстові задачі пов'язані з рухом тіла ( в тому числі з урахуванням течії), ціною товару , роботою та продуктивністю праці, </a:t>
            </a:r>
            <a:r>
              <a:rPr lang="uk-UA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інші задачі економічного змісту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13931" y="3467704"/>
            <a:ext cx="4572000" cy="771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5856" y="4941168"/>
            <a:ext cx="4410075" cy="1038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1927" y="4312518"/>
            <a:ext cx="4133850" cy="6286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5850" y="2546444"/>
            <a:ext cx="4391025" cy="8096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254044" cy="864096"/>
          </a:xfrm>
        </p:spPr>
        <p:txBody>
          <a:bodyPr>
            <a:noAutofit/>
          </a:bodyPr>
          <a:lstStyle/>
          <a:p>
            <a:pPr algn="l"/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7416823" cy="7128792"/>
          </a:xfrm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У підручнику враховано розвантаження програми  з математики 2015 року. Програма з алгебри для 7 класу майже не зазнала змін, але ці незначні зміни було враховано, а саме: з назви §7 було вилучено запис «Стандартний вигляд многочлена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Після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закінчення теми (блоку параграфів) подаються завдання «Домашньої самостійної роботи», які подано у тестовій формі, з допомогою яких учень може здійснити самоконтроль і самооцінку навчальних досягнень та  завдання для перевірки знань із цієї теми у формі   тематичної  контрольної роботи . Ці завдання можуть служити вчителям та учням зразком для проведення тематичної атестації ( як у традиційній формі, так і у тестовій формі). </a:t>
            </a:r>
            <a:endParaRPr lang="uk-UA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 Крім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зазначеної вище , завдання «Домашньої самостійної роботи» виконують функцію пропедевтичної підготовки до державної підсумкової атестації та зовнішнього незалежного оцінювання</a:t>
            </a:r>
          </a:p>
          <a:p>
            <a:pPr algn="just"/>
            <a:endParaRPr lang="uk-UA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556047" y="2492896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uk-UA" dirty="0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69032" y="4149080"/>
            <a:ext cx="6231467" cy="1309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uk-UA" i="1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617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5617" y="692696"/>
            <a:ext cx="2883384" cy="14318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5616" y="2124595"/>
            <a:ext cx="2883384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4008" y="749408"/>
            <a:ext cx="3096344" cy="8725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4008" y="1628799"/>
            <a:ext cx="3096344" cy="4580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045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692696"/>
            <a:ext cx="7056784" cy="130951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    У підручник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включено вправи для повторення розділів. Достатня кількість цих вправ (біля 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200)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дозволить ефективно та результативно організувати повторення й систематизацію навчального     матеріалу в кінці навчального року , а також можуть бути використані вчителем під час поточного повторення 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1919690"/>
            <a:ext cx="2736304" cy="42622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919690"/>
            <a:ext cx="2736304" cy="426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1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764704"/>
            <a:ext cx="7421835" cy="1080120"/>
          </a:xfrm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Підручник ма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достатнє українознавче наповнення . В ньому запропоновано інформацію про життя і наукову діяльність відомих математиків і педагогів України. Зміст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задачного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матеріалу теж, де це доцільно, має українознавче наповнення.</a:t>
            </a:r>
          </a:p>
          <a:p>
            <a:pPr algn="just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Також у підручник включено багато історичного матеріалу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0455" y="1758506"/>
            <a:ext cx="3415389" cy="10081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0455" y="2766618"/>
            <a:ext cx="3415389" cy="3398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1600" y="1844824"/>
            <a:ext cx="3096344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292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 навчально-методичного комплекту «Алгебра-7»  входять</a:t>
            </a:r>
            <a:r>
              <a:rPr lang="uk-UA" dirty="0">
                <a:solidFill>
                  <a:schemeClr val="tx1"/>
                </a:solidFill>
                <a:effectLst/>
              </a:rPr>
              <a:t/>
            </a:r>
            <a:br>
              <a:rPr lang="uk-UA" dirty="0">
                <a:solidFill>
                  <a:schemeClr val="tx1"/>
                </a:solidFill>
                <a:effectLst/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556792"/>
            <a:ext cx="8337079" cy="1512168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О.С.Алгебра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7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клас. Підручник для загальноосвітніх шкіл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О.С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Гаращук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Вербова 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В.,</a:t>
            </a:r>
            <a:r>
              <a:rPr lang="uk-UA" sz="2000" b="1" dirty="0" smtClean="0"/>
              <a:t> </a:t>
            </a:r>
            <a:r>
              <a:rPr lang="uk-UA" sz="2100" dirty="0" err="1">
                <a:latin typeface="Times New Roman" pitchFamily="18" charset="0"/>
                <a:cs typeface="Times New Roman" pitchFamily="18" charset="0"/>
              </a:rPr>
              <a:t>Єргіна</a:t>
            </a:r>
            <a:r>
              <a:rPr lang="uk-UA" sz="2100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Алгебра. 7 клас. Книжка для вчителя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О.С. Алгебра. 7 клас. Зошит для самостійних та тематичних контрольних робіт.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58418" y="3010064"/>
            <a:ext cx="21796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Посібники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можно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придбати у  видавництві «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hlinkClick r:id="rId2"/>
              </a:rPr>
              <a:t>shop.geneza.ua</a:t>
            </a:r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(тел. +38 (044) 3791407)</a:t>
            </a:r>
          </a:p>
          <a:p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бо у автора </a:t>
            </a:r>
          </a:p>
          <a:p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12976"/>
            <a:ext cx="2061374" cy="324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190" y="3230163"/>
            <a:ext cx="2248338" cy="324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203" y="3230163"/>
            <a:ext cx="251717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6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Алгебра. </a:t>
            </a:r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клас. Книжка для вчителя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i="1" dirty="0">
                <a:latin typeface="Times New Roman" pitchFamily="18" charset="0"/>
                <a:cs typeface="Times New Roman" pitchFamily="18" charset="0"/>
              </a:rPr>
            </a:br>
            <a:endParaRPr lang="uk-UA" sz="2800" i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465072" y="1916832"/>
            <a:ext cx="6491064" cy="4407768"/>
          </a:xfrm>
        </p:spPr>
        <p:txBody>
          <a:bodyPr>
            <a:normAutofit fontScale="92500" lnSpcReduction="20000"/>
          </a:bodyPr>
          <a:lstStyle/>
          <a:p>
            <a:r>
              <a:rPr lang="uk-UA" sz="1800" dirty="0" smtClean="0"/>
              <a:t> Запропонований </a:t>
            </a:r>
            <a:r>
              <a:rPr lang="uk-UA" sz="1800" dirty="0"/>
              <a:t>посібник містить розробки уроків з </a:t>
            </a:r>
            <a:r>
              <a:rPr lang="uk-UA" sz="1800" dirty="0" smtClean="0"/>
              <a:t>алгебри</a:t>
            </a:r>
          </a:p>
          <a:p>
            <a:r>
              <a:rPr lang="uk-UA" sz="1800" b="1" i="1" dirty="0"/>
              <a:t>Мета даного посібника</a:t>
            </a:r>
            <a:r>
              <a:rPr lang="uk-UA" sz="1800" dirty="0"/>
              <a:t> - практична допомога вчителю в побудові уроку, що відповідає сучасним вимогам та підборі додаткового дидактичного матеріалу . У посібнику запропонована одна з можливих структур кожного уроку, що дозволяє досить ефективно використовувати навчальний час, найбільш повно реалізувати можливості змісту підручника, тим самим досягаючи високої якості математичних знань  учнів.</a:t>
            </a:r>
          </a:p>
          <a:p>
            <a:r>
              <a:rPr lang="uk-UA" sz="1800" dirty="0"/>
              <a:t>Перед початком кожної теми сформульовано мету її вивчення,  основні вимоги до математичної підготовки школярів;  запропоновано орієнтовне поурочне планування відповідно до діючої програми з математики</a:t>
            </a:r>
            <a:r>
              <a:rPr lang="uk-UA" sz="1800" b="1" i="1" dirty="0"/>
              <a:t>.</a:t>
            </a:r>
          </a:p>
          <a:p>
            <a:r>
              <a:rPr lang="uk-UA" sz="1800" dirty="0"/>
              <a:t>У запропонованих розробках уроків виділено основні структурні елементи уроку, визначено дидактичну мету. Кожний урок орієнтовано на раціональне поєднання усних і письмових видів робіт, як при вивченні теорії, так і при розв’язуванні задач.</a:t>
            </a:r>
          </a:p>
          <a:p>
            <a:endParaRPr lang="uk-UA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44824"/>
            <a:ext cx="251745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7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9036496" cy="1080120"/>
          </a:xfrm>
        </p:spPr>
        <p:txBody>
          <a:bodyPr>
            <a:normAutofit/>
          </a:bodyPr>
          <a:lstStyle/>
          <a:p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Алгебра. 7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клас. </a:t>
            </a:r>
            <a:r>
              <a:rPr lang="uk-UA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Зошит </a:t>
            </a:r>
            <a: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самостійних та тематичних контрольних робіт.</a:t>
            </a:r>
            <a:br>
              <a:rPr lang="uk-UA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15816" y="1556792"/>
            <a:ext cx="5770984" cy="4767808"/>
          </a:xfrm>
        </p:spPr>
        <p:txBody>
          <a:bodyPr>
            <a:normAutofit fontScale="85000" lnSpcReduction="10000"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Посі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містить  10 самостійних та 6 тематичних контрольних робіт, усі в чотирьох варіантах 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Формат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самостійних  і  контрольних  робіт  дозволить  учням  поступово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готуватися 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до  державної  підсумкової  атестації  та  зовнішнього  незалежного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 У  посібник  включено  тестові  завдання  як  закритої  форми  (з  вибором  однієї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правильної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відповіді), так і відкритої форми (на заповнення пропусків; з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короткою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відповіддю або з повним розв’язанням). Зокрема, завдання № 1 у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самостійних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та №№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1–3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 тематичних контрольних роботах є завданнями закритої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Усі інші завдання є завданнями відкритої форми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зошиті передбачено місце для виконання письмових обчислень у завданнях з  короткою  відповіддю  та  для  запису  процесу  розв’язування  у  завданнях  з  повним  розв’язанням.  За  потреби  учень  може  додатково  використовувати  чернетку.  Перевірка  учнівських  записів  вчителем  у  завданнях  з  короткою  відповіддю не є обов’язковою.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916832"/>
            <a:ext cx="274827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301608" cy="4023320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Усі посібники, які входять до складу НМК 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видавництві «</a:t>
            </a:r>
            <a:r>
              <a:rPr lang="uk-UA" sz="4000" i="1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uk-UA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http://shop.geneza.ua</a:t>
            </a: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(тел. +38 (044) 3791407) </a:t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або у автора </a:t>
            </a:r>
            <a:br>
              <a:rPr lang="uk-UA" sz="4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1600</TotalTime>
  <Words>962</Words>
  <Application>Microsoft Office PowerPoint</Application>
  <PresentationFormat>Экран (4:3)</PresentationFormat>
  <Paragraphs>49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Тема Office</vt:lpstr>
      <vt:lpstr>Открытая</vt:lpstr>
      <vt:lpstr>Кнопка</vt:lpstr>
      <vt:lpstr>Поток</vt:lpstr>
      <vt:lpstr>Представляємо підручник  нового покоління</vt:lpstr>
      <vt:lpstr>Перше  видання підручника «Алгебра.7 клас» побачило світ ще у 2007 році</vt:lpstr>
      <vt:lpstr>Підручник містить вступне слово до всіх сторін навчального процесу : учнів, вчителів і батьків</vt:lpstr>
      <vt:lpstr>Підручник складається з трьох розділів, назви й зміст яких відповідають  програмі. Кожен з них починається короткою мотивацією його вивчення</vt:lpstr>
      <vt:lpstr>Лаконічне , але в той самий час повне пояснення теоретичного матеріалу, проілюстроване необхідною кількістю прикладів і задач. Текст підручника написано максимально простою, зрозумілою та  доступною мовою , з детальним поясненням розв’язання типових вправ.  Після викладення теоретичного матеріалу подаються питання , які допоможуть цей   матеріал краще засвоїти, перевірити теоретичні знання учнів   ( у тому числі й батькам ).  </vt:lpstr>
      <vt:lpstr>   У підручнику запропоновано диференціацію на вправи початкового, середнього,  достатнього та  високого рівнів  та виділено номери   підвищеної складності . У кожному параграфі вправи розміщено з наростанням складності</vt:lpstr>
      <vt:lpstr>     У більшості параграфів кількість вправ подано  з деяким перебільшенням. Це , разом з диференціацією вправ, дозволить вчителеві вибирати вправи для класних та домашніх робіт з урахуванням різного рівня розвитку дітей.         Для зручності вправи кожного параграфу поділено на класні ( номери цих вправ подано чорним кольором) та домашні вправи ( номери цих вправ подано синім кольором). Приблизно   90 %  вправ для домашніх робіт подано за «парним» принципом, тобто це вправи тих самих типів, які були розв'язані на уроці; відповідно 10% домашніх вправ є вправами нових типів (або дещо модифіковані вправи, що розглянуто на уроці) , вони розраховані на здібних учнів.     </vt:lpstr>
      <vt:lpstr>Презентация PowerPoint</vt:lpstr>
      <vt:lpstr>   Певна кількість  задач та важливих висновків подається у вигляді схем чи таблиць, що є сучасною  формою подачі інформації  та сприятиме умінню учнів здобувати інформацію з   різних джерел,  засвоювати,  поповнювати та оцінювати її, як це вимагає      Державний стандарт  базової і повної загальної      середньої освіти .   </vt:lpstr>
      <vt:lpstr>    У підручнику запропоноване розумне співвідношення та чергування усних  та письмових вправ,” технічних вправ” на відпрацювання певних навичок та    логічних    вправ ,  вправ на   розвиток інтелекту.     У більшості параграфів підібрано найрізноманітніші вправи : на прості   спрощення та обчислення ( усні та письмові)  , обчислення значень буквеного виразу при відповідних значеннях букв, спрощення та перетворення  виразів , розв´язування    рівнянь  ( простих і складних) , текстові задачі, вправи, подані у формі таблиць та схем  , доведення тотожностей,  розвиваючи та логічні вправи тощо.      </vt:lpstr>
      <vt:lpstr>. </vt:lpstr>
      <vt:lpstr>Презентация PowerPoint</vt:lpstr>
      <vt:lpstr>Презентация PowerPoint</vt:lpstr>
      <vt:lpstr>Презентация PowerPoint</vt:lpstr>
      <vt:lpstr>Презентация PowerPoint</vt:lpstr>
      <vt:lpstr>До навчально-методичного комплекту «Алгебра-7»  входять </vt:lpstr>
      <vt:lpstr>Алгебра. 7 клас. Книжка для вчителя </vt:lpstr>
      <vt:lpstr>Алгебра. 7 клас. Зошит для самостійних та тематичних контрольних робіт. </vt:lpstr>
      <vt:lpstr> Усі посібники, які входять до складу НМК можно придбати  у  видавництві «Генеза» http://shop.geneza.ua (тел. +38 (044) 3791407)  або у автора 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144</cp:revision>
  <dcterms:created xsi:type="dcterms:W3CDTF">2013-06-01T10:19:55Z</dcterms:created>
  <dcterms:modified xsi:type="dcterms:W3CDTF">2015-08-06T09:08:27Z</dcterms:modified>
</cp:coreProperties>
</file>