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97" r:id="rId2"/>
  </p:sldMasterIdLst>
  <p:sldIdLst>
    <p:sldId id="256" r:id="rId3"/>
    <p:sldId id="296" r:id="rId4"/>
    <p:sldId id="279" r:id="rId5"/>
    <p:sldId id="257" r:id="rId6"/>
    <p:sldId id="280" r:id="rId7"/>
    <p:sldId id="258" r:id="rId8"/>
    <p:sldId id="285" r:id="rId9"/>
    <p:sldId id="281" r:id="rId10"/>
    <p:sldId id="283" r:id="rId11"/>
    <p:sldId id="284" r:id="rId12"/>
    <p:sldId id="282" r:id="rId13"/>
    <p:sldId id="286" r:id="rId14"/>
    <p:sldId id="293" r:id="rId15"/>
    <p:sldId id="295" r:id="rId16"/>
    <p:sldId id="277" r:id="rId17"/>
    <p:sldId id="294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88" autoAdjust="0"/>
    <p:restoredTop sz="94747" autoAdjust="0"/>
  </p:normalViewPr>
  <p:slideViewPr>
    <p:cSldViewPr>
      <p:cViewPr varScale="1">
        <p:scale>
          <a:sx n="91" d="100"/>
          <a:sy n="91" d="100"/>
        </p:scale>
        <p:origin x="1099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0E22C-E281-455E-A87B-45ED27987903}" type="datetimeFigureOut">
              <a:rPr lang="ru-RU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86FB-93CA-4354-8CD8-9007BAA47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93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064A-43FE-4BDB-A608-2FF9A2F7BD23}" type="datetimeFigureOut">
              <a:rPr lang="ru-RU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407E3-77C9-4A42-88B6-97332354D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53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F6380-6E77-4C5A-A0BD-C28FD40B89E2}" type="datetimeFigureOut">
              <a:rPr lang="ru-RU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6E462-AFD2-4E41-83E0-EF2B79F43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6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2D25F-368A-47C1-9A28-357704C6EE6D}" type="datetimeFigureOut">
              <a:rPr lang="ru-RU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D2C7-21F2-4FF2-8ECF-014A2D733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24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4F0EA-8037-4E6F-A3B1-6012CB3BD7DC}" type="datetimeFigureOut">
              <a:rPr lang="ru-RU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B8728-5A57-404E-ACA9-4882028F2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B7CB8-80CB-43CB-BE4C-FCAEAB35444B}" type="datetimeFigureOut">
              <a:rPr lang="ru-RU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4B765-7A45-470F-AC21-68D83E211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3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88B1-7D44-4DC8-8500-A47DE82E82A8}" type="datetimeFigureOut">
              <a:rPr lang="ru-RU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9B22-7720-4C97-AB6D-DEB7D3A61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8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AB7C2-50C6-4DF8-855C-638C8188B95C}" type="datetimeFigureOut">
              <a:rPr lang="ru-RU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4C713-9F25-40F7-A315-D8D7035B1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3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6B9F3-B118-4C20-98AA-568D7400A1D6}" type="datetimeFigureOut">
              <a:rPr lang="ru-RU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041D8-716C-4B30-9051-30A5DDE84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3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93B21-6053-4169-9C2A-E83A224800B0}" type="datetimeFigureOut">
              <a:rPr lang="ru-RU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D3188-0E72-4622-8C8E-EEFCCC52A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3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D8417-CAB5-4957-AA16-16A364477DD6}" type="datetimeFigureOut">
              <a:rPr lang="ru-RU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FE582-0AE2-4EA5-85CB-D6B55EEF6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71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6740FB-218C-4E54-B2F5-577BC651122B}" type="datetimeFigureOut">
              <a:rPr lang="ru-RU" smtClean="0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4D758-FF98-42D0-900E-E9A9EED3D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401AE-DDF7-4B05-9796-3A3E1B5E1528}" type="datetimeFigureOut">
              <a:rPr lang="ru-RU" smtClean="0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75BB-9277-42B9-AA2E-BCCA0B7D5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3F5D4-FD69-42D5-AD99-A196DD27F66B}" type="datetimeFigureOut">
              <a:rPr lang="ru-RU" smtClean="0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36544-C5FE-4555-817A-AE120B227C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2CEB3-3FC5-44C1-A694-43E978B7A2F7}" type="datetimeFigureOut">
              <a:rPr lang="ru-RU" smtClean="0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CFF8F-EF97-4835-8251-3CF35E29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EF95-2DCB-40B7-B3CC-03104663A98A}" type="datetimeFigureOut">
              <a:rPr lang="ru-RU" smtClean="0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3D186-EF76-49BE-96E2-7493B6B5C7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ACDC27-42D6-4670-8443-5E921E3AB028}" type="datetimeFigureOut">
              <a:rPr lang="ru-RU" smtClean="0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A5372-A7DA-4987-B0C0-EC8C4D8E3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345D2-7853-40BF-925D-1FC7479D89D3}" type="datetimeFigureOut">
              <a:rPr lang="ru-RU" smtClean="0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474B-B348-400A-9CCF-AA7353F737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079CE2-0617-495C-8E54-9DF964D718E5}" type="datetimeFigureOut">
              <a:rPr lang="ru-RU" smtClean="0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A64F7-DDEC-4857-8D5A-17B90FD9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1ABEFC-6E58-40A9-83DC-45D478BF5E3E}" type="datetimeFigureOut">
              <a:rPr lang="ru-RU" smtClean="0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7E828B45-0DF4-4B56-A735-5BE4F4ED25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2C3CC-94AD-41D0-959D-D1A2506E19AD}" type="datetimeFigureOut">
              <a:rPr lang="ru-RU" smtClean="0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E92E6-993D-4427-B400-18554C60B9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7DD40B-0CF0-47E1-A953-F8850CBA8B88}" type="datetimeFigureOut">
              <a:rPr lang="ru-RU" smtClean="0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C71476-9624-4649-9D13-8DCC271091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2">
                <a:lumMod val="60000"/>
                <a:lumOff val="4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4C6160-A521-4A30-BD68-3C0E6962E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478B95-F087-40C1-8A12-D0E897C8ED5F}" type="datetimeFigureOut">
              <a:rPr lang="ru-RU" smtClean="0"/>
              <a:pPr>
                <a:defRPr/>
              </a:pPr>
              <a:t>15.08.2020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C6160-A521-4A30-BD68-3C0E6962E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000" y="-99391"/>
            <a:ext cx="9001000" cy="1290348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Представляємо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навчально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методичний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комплект до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підручника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Геометрія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»,  </a:t>
            </a:r>
            <a:r>
              <a:rPr lang="ru-RU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відповідає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програмі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2017 року</a:t>
            </a:r>
            <a:endParaRPr lang="uk-UA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985299"/>
            <a:ext cx="7645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навчально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-методичного комплекту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«Геометрія-7»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входять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9024" y="1385077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О.С. Геометрія. 7 клас. Підручник для загальноосвітніх шкіл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8578" y="1768098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О.С.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Геометрія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 7 клас. Зошит для самостійних та тематичних контрольних робіт.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609" y="2414429"/>
            <a:ext cx="83188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О.С.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Геометрія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 7 клас. Вправи. Самостійні роботи. Тематичні контрольні роботи. Завдання для експрес-контролю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41" y="3140968"/>
            <a:ext cx="2199204" cy="360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330" y="3140968"/>
            <a:ext cx="2708028" cy="360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43" y="3140968"/>
            <a:ext cx="2444426" cy="36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1143000"/>
          </a:xfrm>
        </p:spPr>
        <p:txBody>
          <a:bodyPr/>
          <a:lstStyle/>
          <a:p>
            <a:r>
              <a:rPr lang="uk-UA" sz="3200" dirty="0"/>
              <a:t>Порівняння </a:t>
            </a:r>
            <a:r>
              <a:rPr lang="uk-UA" sz="3200" b="1" dirty="0"/>
              <a:t>суттєвих змін у змісті навчання</a:t>
            </a:r>
            <a:r>
              <a:rPr lang="uk-UA" sz="3200" dirty="0"/>
              <a:t>  програми з </a:t>
            </a:r>
            <a:r>
              <a:rPr lang="uk-UA" sz="3200" dirty="0" smtClean="0"/>
              <a:t>геометрії </a:t>
            </a:r>
            <a:r>
              <a:rPr lang="uk-UA" sz="3200" dirty="0"/>
              <a:t>для </a:t>
            </a:r>
            <a:r>
              <a:rPr lang="uk-UA" sz="3200" dirty="0" smtClean="0"/>
              <a:t>7 </a:t>
            </a:r>
            <a:r>
              <a:rPr lang="uk-UA" sz="3200" dirty="0"/>
              <a:t>класу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779798"/>
              </p:ext>
            </p:extLst>
          </p:nvPr>
        </p:nvGraphicFramePr>
        <p:xfrm>
          <a:off x="179512" y="2339752"/>
          <a:ext cx="8640959" cy="26014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9939"/>
                <a:gridCol w="2880510"/>
                <a:gridCol w="2880510"/>
              </a:tblGrid>
              <a:tr h="203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2012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2015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2017 рік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284610">
                <a:tc gridSpan="3">
                  <a:txBody>
                    <a:bodyPr/>
                    <a:lstStyle/>
                    <a:p>
                      <a:pPr marL="36195" marR="36195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Тема 3. ТРИКУТНИКИ. ОЗНАКИ РІВНОСТІ ТРИКУТНИКІВ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8752" marR="58752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569220"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Співвідношення між сторонами і кутами трикутника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Співвідношення між сторонами і кутами трикутника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strike="dblStrike">
                          <a:effectLst/>
                        </a:rPr>
                        <a:t>Співвідношення між сторонами і кутами трикутника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284610"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Ознаки рівності прямокутних трикутників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Ознаки рівності прямокутних трикутників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strike="dblStrike">
                          <a:effectLst/>
                        </a:rPr>
                        <a:t>Ознаки рівності прямокутних трикутників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  <a:tr h="284610">
                <a:tc gridSpan="3">
                  <a:txBody>
                    <a:bodyPr/>
                    <a:lstStyle/>
                    <a:p>
                      <a:pPr marL="36195" marR="36195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Тема 4. КОЛО І КРУГ. ГЕОМЕТРИЧНІ ПОБУДОВИ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8752" marR="58752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975317"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Задача на побудову та її розв’язування.</a:t>
                      </a:r>
                      <a:endParaRPr lang="uk-UA" sz="900">
                        <a:effectLst/>
                      </a:endParaRPr>
                    </a:p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Основні задачі на побудову: …….</a:t>
                      </a:r>
                      <a:endParaRPr lang="uk-UA" sz="900">
                        <a:effectLst/>
                      </a:endParaRPr>
                    </a:p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>
                          <a:effectLst/>
                        </a:rPr>
                        <a:t>Геометричне місце точок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strike="dblStrike">
                          <a:effectLst/>
                        </a:rPr>
                        <a:t>Задача на побудову та її розв’язування.</a:t>
                      </a:r>
                      <a:endParaRPr lang="uk-UA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strike="dblStrike">
                          <a:effectLst/>
                        </a:rPr>
                        <a:t>Основні задачі на побудову: …….</a:t>
                      </a:r>
                      <a:endParaRPr lang="uk-UA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Геометричне місце точок</a:t>
                      </a:r>
                      <a:endParaRPr lang="uk-U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  <a:tc>
                  <a:txBody>
                    <a:bodyPr/>
                    <a:lstStyle/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 dirty="0">
                          <a:effectLst/>
                        </a:rPr>
                        <a:t>Задача на побудову та її розв’язування.</a:t>
                      </a:r>
                      <a:endParaRPr lang="uk-UA" sz="900" dirty="0">
                        <a:effectLst/>
                      </a:endParaRPr>
                    </a:p>
                    <a:p>
                      <a:pPr marL="36195" marR="36195" indent="1905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449580" algn="l"/>
                        </a:tabLst>
                      </a:pPr>
                      <a:r>
                        <a:rPr lang="uk-UA" sz="1000" dirty="0">
                          <a:effectLst/>
                        </a:rPr>
                        <a:t>Основні задачі на побудову: …….</a:t>
                      </a:r>
                      <a:endParaRPr lang="uk-UA" sz="9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strike="dblStrike" dirty="0">
                          <a:effectLst/>
                        </a:rPr>
                        <a:t>Геометричне місце точок</a:t>
                      </a:r>
                      <a:endParaRPr lang="uk-UA" sz="9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 </a:t>
                      </a:r>
                      <a:endParaRPr lang="uk-UA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2" marR="5875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586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3886" y="605716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Навчальний матеріал підручника відповідає змісту чинної оновленої навчальної програми з математики для учнів 5-9 класів загальноосвітніх навчальних закладів</a:t>
            </a:r>
            <a:r>
              <a:rPr lang="uk-UA" sz="160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2869" y="1628800"/>
            <a:ext cx="75608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Підручник виконано в кольорі, він має чітку структуру, назви та зміст його розділів відповідають назві та змісту відповідних тем навчальної 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програми 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Кожний розділ ділиться на параграфи, теоретичний і практичний матеріал яких повністю відповідає кількості годин, визначених навчальною програмою. Теоретичний матеріал підкріплено зразками 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розв’язування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вправ.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3444" y="3068960"/>
            <a:ext cx="748883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Під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час доопрацювання підручник пройшов усі необхідні етапи: додаткове літературне редагування; зміна макету; ілюстрування; верстка; корегування, поточні та контрольну вичитки. Підручник, у порівнянні з підручником 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2015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року видання має сучасніший дизайн та оформлення, також змінено деякі піктограми на більш сучасні </a:t>
            </a:r>
            <a:endParaRPr lang="uk-UA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58789" y="4515500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доопрацювання було змінено фабули та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осучаснено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ціни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29801" y="682661"/>
            <a:ext cx="75608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76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Підручник містить вступне слово до всіх сторін навчального процесу :учнів, вчителів і батьків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6" y="1539894"/>
            <a:ext cx="2933603" cy="468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368" y="1561054"/>
            <a:ext cx="2955342" cy="468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920" y="1561054"/>
            <a:ext cx="2891354" cy="46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8" y="332656"/>
            <a:ext cx="489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Порівняння дизайну підручників </a:t>
            </a:r>
            <a:endParaRPr lang="uk-UA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871007"/>
            <a:ext cx="25003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року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5004048" y="871007"/>
            <a:ext cx="4515002" cy="480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 2020 року</a:t>
            </a:r>
          </a:p>
          <a:p>
            <a:pPr marL="0" indent="0" eaLnBrk="1" hangingPunct="1">
              <a:buFont typeface="Arial" charset="0"/>
              <a:buNone/>
            </a:pPr>
            <a:endParaRPr lang="uk-UA" dirty="0" smtClean="0"/>
          </a:p>
          <a:p>
            <a:pPr marL="0" indent="0" eaLnBrk="1" hangingPunct="1">
              <a:buFont typeface="Arial" charset="0"/>
              <a:buNone/>
            </a:pPr>
            <a:r>
              <a:rPr lang="uk-UA" dirty="0" smtClean="0"/>
              <a:t>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308830"/>
            <a:ext cx="3645622" cy="540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329810"/>
            <a:ext cx="3339411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332656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Вправи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кожного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параграфа, які пропонує автор для формування учнівських компетенцій, диференційовано за чотирма рівнями складності та позначено відповідними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піктограмами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0878" y="3933056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771588"/>
            <a:ext cx="4320000" cy="17367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418632"/>
            <a:ext cx="4320000" cy="11291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88540"/>
            <a:ext cx="4320000" cy="13731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231" y="4127095"/>
            <a:ext cx="4501306" cy="856118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58719" y="185673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Задачі, що стосуються наскрізних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ліній програми з математики 2017 року,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подає у відповідних параграфах, а деякі – в окремій рубриці «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Життєва математика».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Задачі цієї рубрики є кожному параграфі підручника.</a:t>
            </a:r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Ця рубрика вперше з’явилася у підручнику «Алгебра. 9 клас» , 2017 року видання. Автор планує наповнювати  надалі цю  рубрику цікавими і корисними задачами в усіх підручниках для середньої та старшої школи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970055"/>
            <a:ext cx="5184576" cy="13970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3397153"/>
            <a:ext cx="5161806" cy="20327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5479532"/>
            <a:ext cx="6219825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33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1412776"/>
            <a:ext cx="69847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uk-UA" sz="6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Наскрізні </a:t>
            </a:r>
            <a:r>
              <a:rPr lang="uk-UA" sz="6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лінії, які реалізовано у підручнику</a:t>
            </a:r>
            <a:endParaRPr lang="uk-UA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17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476672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uk-UA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Екологічна безпека й сталий розвиток</a:t>
            </a: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 </a:t>
            </a:r>
            <a:r>
              <a:rPr lang="uk-UA" sz="2400" b="1" dirty="0" smtClean="0">
                <a:solidFill>
                  <a:srgbClr val="FF0000"/>
                </a:solidFill>
                <a:latin typeface="SchoolBook_Alx"/>
                <a:ea typeface="Times New Roman" panose="02020603050405020304" pitchFamily="18" charset="0"/>
              </a:rPr>
              <a:t> </a:t>
            </a:r>
            <a:r>
              <a:rPr lang="uk-UA" b="1" dirty="0">
                <a:solidFill>
                  <a:srgbClr val="000000"/>
                </a:solidFill>
                <a:latin typeface="SchoolBook_Alx"/>
                <a:ea typeface="Times New Roman" panose="02020603050405020304" pitchFamily="18" charset="0"/>
              </a:rPr>
              <a:t>– </a:t>
            </a:r>
            <a:r>
              <a:rPr lang="uk-UA" dirty="0" smtClean="0">
                <a:solidFill>
                  <a:srgbClr val="000000"/>
                </a:solidFill>
                <a:latin typeface="SchoolBook_Alx"/>
                <a:ea typeface="Times New Roman" panose="02020603050405020304" pitchFamily="18" charset="0"/>
              </a:rPr>
              <a:t>№35,299,370…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2720821"/>
            <a:ext cx="77560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946" y="1587972"/>
            <a:ext cx="6191250" cy="15049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960" y="3645024"/>
            <a:ext cx="64293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2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620688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«Громадянська відповідальність»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№637,769….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573016"/>
            <a:ext cx="6524625" cy="14763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484784"/>
            <a:ext cx="626745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49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332656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«Здоров'я 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 безпека» –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№12,135.….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412776"/>
            <a:ext cx="6381750" cy="26479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5676" y="4437112"/>
            <a:ext cx="6120680" cy="176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73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476672"/>
            <a:ext cx="75608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«Підприємливість і фінансова грамотність» –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№65,317….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556792"/>
            <a:ext cx="5976664" cy="22707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4189310"/>
            <a:ext cx="6477000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56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25514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Геометрія. 7 </a:t>
            </a:r>
            <a:r>
              <a:rPr lang="uk-UA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uk-UA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Зошит для самостійних та тематичних контрольних робіт.</a:t>
            </a:r>
            <a:r>
              <a:rPr lang="uk-UA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40072" y="476672"/>
            <a:ext cx="517046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бник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містить  10 самостійних та 6 тематичних контрольних робіт, усі в чотирьох варіантах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Формат  самостійних  і  контрольних  робіт  дозволить  учням  поступово  готуватися  до  державної  підсумкової  атестації  та  зовнішнього  незалежного  оцінювання.  У  посібник  включено  тестові  завдання  як  закритої  форми  (з  вибором  однієї правильної відповіді), так і відкритої форми (на заповнення пропусків; з короткою відповіддю або з повним розв’язанням). Зокрема, завдання    № 1 у самостійних та </a:t>
            </a:r>
            <a:r>
              <a:rPr lang="uk-UA" smtClean="0">
                <a:latin typeface="Times New Roman" pitchFamily="18" charset="0"/>
                <a:cs typeface="Times New Roman" pitchFamily="18" charset="0"/>
              </a:rPr>
              <a:t>№№ 1–3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 тематичних контрольних роботах є завданнями закритої форми. Усі інші завдання є завданнями відкритої форми.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У зошиті передбачено місце для виконання письмових обчислень у завданнях з  короткою  відповіддю  та  для  запису  процесу  розв’язування  у  завданнях  з  повним  розв’язанням.  За  потреби  учень  може  додатково  використовувати  чернетку.  Перевірка  учнівських  записів  вчителем  у  завданнях  з  короткою  відповіддю не є обов’язковою.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80728"/>
            <a:ext cx="3737493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44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066" y="218937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Геометрія. </a:t>
            </a:r>
            <a:r>
              <a:rPr lang="uk-UA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uk-UA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uk-UA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Вправи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Самостійні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Тематичні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контрольні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експрес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-контролю</a:t>
            </a:r>
            <a:r>
              <a:rPr lang="uk-UA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35896" y="671691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14192" y="620688"/>
            <a:ext cx="473427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Посібник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 дидактичні матеріали з курсу 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геометрії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­-го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 відповідно до </a:t>
            </a:r>
            <a:r>
              <a:rPr lang="uk-UA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оновленої програми 2017 </a:t>
            </a:r>
            <a:r>
              <a:rPr lang="uk-UA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року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725 вправ, 10 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рівневих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самостійних робіт, кожну з 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 подано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6 варіантах (три рівні по два рівноцінних варіанти); 6 тематичних контрольних робіт, кожну з яких 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подано у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двох рівноцінних варіантах і 5 наборів завдань для проведення </a:t>
            </a:r>
            <a:r>
              <a:rPr lang="uk-UA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рівневого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експрес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­-контролю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знань (кожен у двох варіантах).</a:t>
            </a:r>
            <a:b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Назви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розділів і пунктів посібника відповідають 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назвам тем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програми, тому посібник легко адаптується до 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чинних в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 підручників. Для зручності користування посібником у назві кожної самостійної роботи, тематичної контрольної роботи чи завдання для експрес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­-контролю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знань відбито</a:t>
            </a:r>
            <a:b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 тематику. У кінці посібника наведено відповіді та 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вказівки до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 вправ. До самостійних, тематичних контрольних робіт і завдань для 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експрес-­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 знань відповіді відсутні. Тому вчитель, придбавши посібник на весь клас (або</a:t>
            </a:r>
            <a:b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примірник на парту), може використовувати його 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­-якого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уроку (закріплення нових знань, 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перевірки знань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експрес</a:t>
            </a: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­-контролю 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знань тощо).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/>
              <a:t/>
            </a:r>
            <a:br>
              <a:rPr lang="uk-UA" sz="1600" dirty="0"/>
            </a:br>
            <a:endParaRPr lang="uk-UA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04" y="1175051"/>
            <a:ext cx="3608233" cy="531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9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Посібники</a:t>
            </a:r>
            <a:r>
              <a:rPr lang="uk-UA" sz="3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які входять до складу НМК </a:t>
            </a:r>
            <a:r>
              <a:rPr lang="ru-RU" sz="3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uk-UA" sz="3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придбати</a:t>
            </a:r>
            <a:r>
              <a:rPr lang="ru-RU" sz="3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32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посиланням</a:t>
            </a:r>
            <a:r>
              <a:rPr lang="ru-RU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www.geneza.ua (</a:t>
            </a:r>
            <a:r>
              <a:rPr lang="ru-RU" sz="32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Видавництво</a:t>
            </a:r>
            <a:r>
              <a:rPr lang="ru-RU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"Генеза")</a:t>
            </a:r>
            <a:br>
              <a:rPr lang="ru-RU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Торгівельному Домі «Всесвіт»</a:t>
            </a:r>
            <a:br>
              <a:rPr lang="uk-UA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http://tdvsesvit.com.ua</a:t>
            </a:r>
            <a:r>
              <a:rPr lang="uk-UA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3200" i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тел</a:t>
            </a:r>
            <a:r>
              <a:rPr lang="uk-UA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+38 (044) 3791407) </a:t>
            </a:r>
            <a:br>
              <a:rPr lang="uk-UA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i="1" dirty="0">
                <a:latin typeface="Times New Roman" pitchFamily="18" charset="0"/>
                <a:cs typeface="Times New Roman" pitchFamily="18" charset="0"/>
              </a:rPr>
              <a:t>або у автора 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i="1" dirty="0">
                <a:latin typeface="Times New Roman" pitchFamily="18" charset="0"/>
                <a:cs typeface="Times New Roman" pitchFamily="18" charset="0"/>
              </a:rPr>
            </a:b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1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087216"/>
          </a:xfrm>
        </p:spPr>
        <p:txBody>
          <a:bodyPr>
            <a:normAutofit/>
          </a:bodyPr>
          <a:lstStyle/>
          <a:p>
            <a:pPr algn="ctr"/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Дякую за увагу  !!!!!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b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повагою Олександр </a:t>
            </a:r>
            <a:r>
              <a:rPr lang="uk-UA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Істер</a:t>
            </a:r>
            <a:endParaRPr lang="uk-UA" sz="2000" i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311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ister69@gmail.com</a:t>
            </a:r>
            <a:endParaRPr lang="uk-UA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48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4281</TotalTime>
  <Words>753</Words>
  <Application>Microsoft Office PowerPoint</Application>
  <PresentationFormat>Экран (4:3)</PresentationFormat>
  <Paragraphs>59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Constantia</vt:lpstr>
      <vt:lpstr>SchoolBook_Alx</vt:lpstr>
      <vt:lpstr>Times New Roman</vt:lpstr>
      <vt:lpstr>Wingdings 2</vt:lpstr>
      <vt:lpstr>Тема Office</vt:lpstr>
      <vt:lpstr>Поток</vt:lpstr>
      <vt:lpstr>Представляємо навчально –методичний комплект до підручника «Геометрія. 7 кл»,  що відповідає програмі 2017 року</vt:lpstr>
      <vt:lpstr>Порівняння суттєвих змін у змісті навчання  програми з геометрії для 7 класу </vt:lpstr>
      <vt:lpstr>Презентация PowerPoint</vt:lpstr>
      <vt:lpstr>Підручник містить вступне слово до всіх сторін навчального процесу :учнів, вчителів і батьків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Посібники, які входять до складу НМК можно придбати  за посиланням www.geneza.ua (Видавництво "Генеза") у Торгівельному Домі «Всесвіт» http://tdvsesvit.com.ua (тел. +38 (044) 3791407)  або у автора  </vt:lpstr>
      <vt:lpstr> Дякую за увагу  !!!!!     З повагою Олександр Істер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Представляємо підручник  нового покоління</dc:title>
  <dc:creator>AL</dc:creator>
  <cp:lastModifiedBy>Александр</cp:lastModifiedBy>
  <cp:revision>187</cp:revision>
  <dcterms:created xsi:type="dcterms:W3CDTF">2013-06-01T10:19:55Z</dcterms:created>
  <dcterms:modified xsi:type="dcterms:W3CDTF">2020-08-15T14:54:13Z</dcterms:modified>
</cp:coreProperties>
</file>