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notesMasterIdLst>
    <p:notesMasterId r:id="rId24"/>
  </p:notesMasterIdLst>
  <p:sldIdLst>
    <p:sldId id="256" r:id="rId5"/>
    <p:sldId id="278" r:id="rId6"/>
    <p:sldId id="260" r:id="rId7"/>
    <p:sldId id="259" r:id="rId8"/>
    <p:sldId id="264" r:id="rId9"/>
    <p:sldId id="265" r:id="rId10"/>
    <p:sldId id="262" r:id="rId11"/>
    <p:sldId id="284" r:id="rId12"/>
    <p:sldId id="282" r:id="rId13"/>
    <p:sldId id="266" r:id="rId14"/>
    <p:sldId id="267" r:id="rId15"/>
    <p:sldId id="270" r:id="rId16"/>
    <p:sldId id="279" r:id="rId17"/>
    <p:sldId id="280" r:id="rId18"/>
    <p:sldId id="281" r:id="rId19"/>
    <p:sldId id="275" r:id="rId20"/>
    <p:sldId id="28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01" autoAdjust="0"/>
    <p:restoredTop sz="94747" autoAdjust="0"/>
  </p:normalViewPr>
  <p:slideViewPr>
    <p:cSldViewPr>
      <p:cViewPr varScale="1">
        <p:scale>
          <a:sx n="76" d="100"/>
          <a:sy n="76" d="100"/>
        </p:scale>
        <p:origin x="10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30.07.2017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30.07.2017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hop.geneza.u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Представляємо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методичний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комплект до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Геометрія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9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підготовлений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видавництві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«Генеза»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04535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Рукопис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приймав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обраний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вчителями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5 000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шкіл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endParaRPr lang="uk-UA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70777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-методичного комплекту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«Геометрія-9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2114410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О.С.Геометрія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загальноосвітніх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920" y="2516196"/>
            <a:ext cx="7337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Геометрія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Зошит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самостійних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тематичних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контрольних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36096" y="3501008"/>
            <a:ext cx="39314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Посібники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придбати у  видавництві «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  <a:hlinkClick r:id="rId3"/>
              </a:rPr>
              <a:t>http://shop.geneza.ua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(+38 (044) 3791407)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3" y="3194981"/>
            <a:ext cx="2246108" cy="32908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53" y="3194981"/>
            <a:ext cx="2616657" cy="3290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 учнів, вчителів і батьків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2885475" cy="446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544" y="1700808"/>
            <a:ext cx="2910562" cy="446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1700808"/>
            <a:ext cx="2839938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2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складається з п‘яти розділів, назви й зміст яких відповідають  програмі. Кожен з них починається короткою мотивацією його вивчення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2" y="1717575"/>
            <a:ext cx="2880000" cy="17401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663" y="1678926"/>
            <a:ext cx="2880000" cy="18483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325" y="1652084"/>
            <a:ext cx="2880000" cy="16605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3862854"/>
            <a:ext cx="2880000" cy="16725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3663" y="3862854"/>
            <a:ext cx="2880000" cy="17473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17" y="260648"/>
            <a:ext cx="8229600" cy="1789044"/>
          </a:xfrm>
        </p:spPr>
        <p:txBody>
          <a:bodyPr/>
          <a:lstStyle/>
          <a:p>
            <a:pPr eaLnBrk="1" hangingPunct="1"/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</a:t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</a:t>
            </a:r>
            <a:b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1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30777"/>
            <a:ext cx="2900552" cy="450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484" y="1841798"/>
            <a:ext cx="2883495" cy="45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512" y="1841798"/>
            <a:ext cx="2760788" cy="45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запропоновано диференціацію на вправи початкового, середнього,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достатнього та  високого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та виділено номери   підвищеної складності .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2955993" cy="4392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151" y="1772816"/>
            <a:ext cx="2975496" cy="439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024" y="1788127"/>
            <a:ext cx="2936463" cy="4392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831" y="116631"/>
            <a:ext cx="3812129" cy="6109209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</a:t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80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вправ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домашніх робіт подано за «парним» принципом, тобто це вправи тих самих типів, які були розв'язані на уроці; відповідно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% домашніх вправ є вправами нових типів (або дещо модифіковані вправи, що розглянуто на уроці) , вони розраховані на здібних учнів.</a:t>
            </a:r>
            <a:b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99" y="396843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36700"/>
            <a:ext cx="4434475" cy="67362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77388" y="3573463"/>
            <a:ext cx="380114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на повторення, серед яких вправи на повторення як матеріалу попередніх параграфів 9 класу, так і матеріалу попередніх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класів.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Також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після кожного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параграфу запропоновано задачі рубрики «Цікаві задача для учнів не ледачих»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092" y="314358"/>
            <a:ext cx="35574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Низку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задач та вправ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подано як ключові (вони позначені спеціальною піктограмою) . Результати, отримані в ході розв’язування цих задач, надалі можуть бути використані при розв’язуванні інших задач, в тому числі і в старших класах</a:t>
            </a:r>
            <a:br>
              <a:rPr lang="uk-UA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987" y="114564"/>
            <a:ext cx="4320000" cy="6737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96" y="3746378"/>
            <a:ext cx="4320000" cy="20185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470" y="955209"/>
            <a:ext cx="4320000" cy="5514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436" y="1682160"/>
            <a:ext cx="4320000" cy="5548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162" y="2382087"/>
            <a:ext cx="4320000" cy="5287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900" y="3106736"/>
            <a:ext cx="4320000" cy="4214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4470" y="5931833"/>
            <a:ext cx="4320000" cy="90327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091" y="314358"/>
            <a:ext cx="79393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Важливу пропедевтичну роль грають задачі рубрики </a:t>
            </a:r>
          </a:p>
          <a:p>
            <a:pPr>
              <a:defRPr/>
            </a:pP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«Розв'яжіть та підготуйтеся до вивчення нового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матеріалу»</a:t>
            </a:r>
            <a:endParaRPr lang="uk-UA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94" y="1187187"/>
            <a:ext cx="4320000" cy="25231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121706"/>
            <a:ext cx="4320000" cy="1753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94" y="4191706"/>
            <a:ext cx="4320000" cy="22676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891" y="3024558"/>
            <a:ext cx="4320000" cy="13083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175" y="4481962"/>
            <a:ext cx="4320000" cy="217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84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6024" y="166248"/>
            <a:ext cx="4211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підручнику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запропонована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велика кількість вправ за готовими малюнками. </a:t>
            </a: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Щоб  не витрачати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багато часу на виконання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малюнку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автор пропону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для відпрацювання навичок розв'язування задач користуватися на уроці готовими малюнками. Це дозволить вчителеві збільшити обсяг матеріалу, розглянутого на уроці, підвищити його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9245"/>
            <a:ext cx="3938954" cy="15121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052" y="1941413"/>
            <a:ext cx="3939902" cy="3558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2426134"/>
            <a:ext cx="4018398" cy="1872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682" y="4446670"/>
            <a:ext cx="4180860" cy="2040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24" y="3273889"/>
            <a:ext cx="4211960" cy="14425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76" y="4907470"/>
            <a:ext cx="3532767" cy="191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97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925" y="29190"/>
            <a:ext cx="8280920" cy="188525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Певна кількість  задач </a:t>
            </a: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та важливих висновків подається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</a:t>
            </a: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Державний стандарт  базової і повної загальної </a:t>
            </a: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середньої освіти . </a:t>
            </a:r>
            <a:b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006519" y="3501008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85" y="1748408"/>
            <a:ext cx="4419431" cy="17871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645360"/>
            <a:ext cx="4410075" cy="2362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260" y="1757874"/>
            <a:ext cx="3971925" cy="26860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4644008"/>
            <a:ext cx="4122584" cy="195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22192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dirty="0">
                <a:effectLst/>
                <a:latin typeface="Times New Roman" pitchFamily="18" charset="0"/>
                <a:cs typeface="Times New Roman" pitchFamily="18" charset="0"/>
              </a:rPr>
              <a:t>У підручниках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</a:t>
            </a:r>
            <a:r>
              <a:rPr lang="uk-UA" sz="1600" dirty="0" err="1" smtClean="0">
                <a:effectLst/>
                <a:latin typeface="Times New Roman" pitchFamily="18" charset="0"/>
                <a:cs typeface="Times New Roman" pitchFamily="18" charset="0"/>
              </a:rPr>
              <a:t>вправ</a:t>
            </a:r>
            <a:r>
              <a:rPr lang="uk-UA" sz="1600" dirty="0" smtClean="0">
                <a:effectLst/>
                <a:latin typeface="Times New Roman" pitchFamily="18" charset="0"/>
                <a:cs typeface="Times New Roman" pitchFamily="18" charset="0"/>
              </a:rPr>
              <a:t> за готовими малюнками, вправ </a:t>
            </a:r>
            <a:r>
              <a:rPr lang="uk-UA" sz="1600" dirty="0">
                <a:effectLst/>
                <a:latin typeface="Times New Roman" pitchFamily="18" charset="0"/>
                <a:cs typeface="Times New Roman" pitchFamily="18" charset="0"/>
              </a:rPr>
              <a:t>на   розвиток математичних здібностей. </a:t>
            </a:r>
            <a:r>
              <a:rPr lang="uk-UA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600" dirty="0"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підібрано найрізноманітніші вправи : на розпізнавання геометричних об'єктів, вправи, пов'язані з найпростішими геометричними побудовами, на обчислення ( усні та письмові)  , вправи, що розв'язуються алгебраїчним методом, вправи на доведення,   розвиваючи вправи тощо</a:t>
            </a:r>
            <a:r>
              <a:rPr lang="uk-UA" sz="18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420888"/>
            <a:ext cx="4120674" cy="11521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2" y="3789040"/>
            <a:ext cx="4284476" cy="15121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82" y="5601848"/>
            <a:ext cx="4707300" cy="3807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5" y="3919368"/>
            <a:ext cx="4113450" cy="578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420" y="4941168"/>
            <a:ext cx="3800475" cy="4381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6093296"/>
            <a:ext cx="3876675" cy="533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025" y="2463551"/>
            <a:ext cx="3876675" cy="3143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413" y="2939126"/>
            <a:ext cx="38576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416823" cy="7128792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Після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«Домашньої самостійної роботи», які подано у тестовій формі, з допомогою яких учень може здійснити самоконтроль і самооцінку навчальних досягнень та  завдання для перевірки знань із цієї теми у формі   тематичної  контрольної роботи . Ці завдання можуть служити вчителям та учням зразком для проведення тематичної атестації ( як у традиційній формі, так і у тестовій формі). 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Крім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зазначеної вище , завдання «Домашньої самостійної роботи» виконують функцію пропедевтичної підготовки до державної підсумкової атестації та зовнішнього незалежного оцінювання</a:t>
            </a:r>
          </a:p>
          <a:p>
            <a:pPr algn="just"/>
            <a:endParaRPr lang="uk-UA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844824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  </a:t>
            </a:r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692696"/>
            <a:ext cx="3384376" cy="53828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93337"/>
            <a:ext cx="382798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5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056784" cy="130951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   У підручник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включено вправи для повторення розділів. Достатня кількість цих вправ (біля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200)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дозволить ефективно та результативно організувати повторення й систематизацію навчального     матеріалу в кінці навчального року , а також можуть бути використані вчителем під час поточного повторення .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717711"/>
            <a:ext cx="3240000" cy="13264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140968"/>
            <a:ext cx="3240000" cy="15042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64" y="2002207"/>
            <a:ext cx="3240000" cy="1524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20" y="3788471"/>
            <a:ext cx="3240000" cy="20959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400" y="4732618"/>
            <a:ext cx="324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4704"/>
            <a:ext cx="7421835" cy="1080120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Підручник ма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достатнє українознавче наповнення . В ньому запропоновано інформацію про життя і наукову діяльність відомих математиків і педагогів України. 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Також у підручник включено багато історичного матеріалу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85" y="1700808"/>
            <a:ext cx="3672408" cy="15454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86" y="3140968"/>
            <a:ext cx="3600400" cy="27831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514" y="1767272"/>
            <a:ext cx="3190875" cy="2533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8413" y="4441477"/>
            <a:ext cx="32670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080120"/>
          </a:xfrm>
        </p:spPr>
        <p:txBody>
          <a:bodyPr>
            <a:normAutofit/>
          </a:bodyPr>
          <a:lstStyle/>
          <a:p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Геометрія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9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Зошит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  <a:b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5818" y="980728"/>
            <a:ext cx="3909206" cy="4767808"/>
          </a:xfrm>
        </p:spPr>
        <p:txBody>
          <a:bodyPr>
            <a:no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Посі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містить  9 самостійних та 6 тематичних контрольних робіт, усі в чотирьох варіантах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Формат 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самостійних  і  контрольних  робіт  дозволить  учням  поступово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готуватися 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до  державної  підсумкової  атестації  та  зовнішнього  незалежного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.  У  посібник  включено  тестові  завдання  як  закритої  форми  (з  вибором  однієї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правильної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відповіді), так і відкритої форми (на заповнення пропусків; з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короткою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відповіддю або з повним розв’язанням). Зокрема, завдання № 1 у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самостійних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та №№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1–3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у тематичних контрольних роботах є завданнями закритої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. Усі інші завдання є завданнями відкритої форми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75" y="1237049"/>
            <a:ext cx="431668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080120"/>
          </a:xfrm>
        </p:spPr>
        <p:txBody>
          <a:bodyPr>
            <a:normAutofit/>
          </a:bodyPr>
          <a:lstStyle/>
          <a:p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7" y="764703"/>
            <a:ext cx="4426875" cy="5760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582" y="764704"/>
            <a:ext cx="442687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4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301608" cy="4023320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Усі посібники, які входять до складу НМК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видавництві «</a:t>
            </a:r>
            <a:r>
              <a:rPr lang="uk-UA" sz="4000" i="1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uk-UA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http://shop.geneza.ua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(тел. +38 (044) 3791407)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2298</TotalTime>
  <Words>772</Words>
  <Application>Microsoft Office PowerPoint</Application>
  <PresentationFormat>Экран (4:3)</PresentationFormat>
  <Paragraphs>38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34" baseType="lpstr">
      <vt:lpstr>Arial</vt:lpstr>
      <vt:lpstr>Brush Script MT</vt:lpstr>
      <vt:lpstr>Calibri</vt:lpstr>
      <vt:lpstr>Constantia</vt:lpstr>
      <vt:lpstr>Franklin Gothic Book</vt:lpstr>
      <vt:lpstr>Lucida Sans Unicode</vt:lpstr>
      <vt:lpstr>Rage Italic</vt:lpstr>
      <vt:lpstr>Times New Roman</vt:lpstr>
      <vt:lpstr>Verdana</vt:lpstr>
      <vt:lpstr>Wingdings 2</vt:lpstr>
      <vt:lpstr>Wingdings 3</vt:lpstr>
      <vt:lpstr>Тема Office</vt:lpstr>
      <vt:lpstr>Открытая</vt:lpstr>
      <vt:lpstr>Кнопка</vt:lpstr>
      <vt:lpstr>Поток</vt:lpstr>
      <vt:lpstr>Презентация PowerPoint</vt:lpstr>
      <vt:lpstr>Підручник містить вступне слово до всіх сторін навчального процесу : учнів, вчителів і батьків</vt:lpstr>
      <vt:lpstr>Підручник складається з п‘яти розділів, назви й зміст яких відповідають  програмі. Кожен з них починається короткою мотивацією його вивчення</vt:lpstr>
      <vt:lpstr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  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  </vt:lpstr>
      <vt:lpstr>   У підручнику запропоновано диференціацію на вправи початкового, середнього,  достатнього та  високого рівнів  та виділено номери   підвищеної складності . У кожному параграфі вправи розміщено з наростанням складності</vt:lpstr>
      <vt:lpstr>     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        Для 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  80 %  вправ для домашніх робіт подано за «парним» принципом, тобто це вправи тих самих типів, які були розв'язані на уроці; відповідно 20% домашніх вправ є вправами нових типів (або дещо модифіковані вправи, що розглянуто на уроці) , вони розраховані на здібних учнів.     </vt:lpstr>
      <vt:lpstr>Презентация PowerPoint</vt:lpstr>
      <vt:lpstr>Презентация PowerPoint</vt:lpstr>
      <vt:lpstr>Презентация PowerPoint</vt:lpstr>
      <vt:lpstr>   Певна кількість  задач та важливих висновків подається у вигляді схем, малюнків,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 Державний стандарт  базової і повної загальної   середньої освіти .  </vt:lpstr>
      <vt:lpstr>   У підручниках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вправ за готовими малюнками, вправ на   розвиток математичних здібностей.     У більшості параграфів підібрано найрізноманітніші вправи : на розпізнавання геометричних об'єктів, вправи, пов'язані з найпростішими геометричними побудовами, на обчислення ( усні та письмові)  , вправи, що розв'язуються алгебраїчним методом, вправи на доведення,   розвиваючи вправи тощо.</vt:lpstr>
      <vt:lpstr>Презентация PowerPoint</vt:lpstr>
      <vt:lpstr>Презентация PowerPoint</vt:lpstr>
      <vt:lpstr>Презентация PowerPoint</vt:lpstr>
      <vt:lpstr>Презентация PowerPoint</vt:lpstr>
      <vt:lpstr>Геометрія. 9 клас. Зошит для самостійних та тематичних контрольних робіт. </vt:lpstr>
      <vt:lpstr>Презентация PowerPoint</vt:lpstr>
      <vt:lpstr> Усі посібники, які входять до складу НМК можно придбати  у  видавництві «Генеза» http://shop.geneza.ua (тел. +38 (044) 3791407)  або у автора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Microsoft Office</cp:lastModifiedBy>
  <cp:revision>220</cp:revision>
  <dcterms:created xsi:type="dcterms:W3CDTF">2013-06-01T10:19:55Z</dcterms:created>
  <dcterms:modified xsi:type="dcterms:W3CDTF">2017-07-30T15:57:29Z</dcterms:modified>
</cp:coreProperties>
</file>