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97" r:id="rId2"/>
  </p:sldMasterIdLst>
  <p:notesMasterIdLst>
    <p:notesMasterId r:id="rId15"/>
  </p:notesMasterIdLst>
  <p:sldIdLst>
    <p:sldId id="303" r:id="rId3"/>
    <p:sldId id="310" r:id="rId4"/>
    <p:sldId id="312" r:id="rId5"/>
    <p:sldId id="313" r:id="rId6"/>
    <p:sldId id="314" r:id="rId7"/>
    <p:sldId id="315" r:id="rId8"/>
    <p:sldId id="316" r:id="rId9"/>
    <p:sldId id="317" r:id="rId10"/>
    <p:sldId id="318" r:id="rId11"/>
    <p:sldId id="319" r:id="rId12"/>
    <p:sldId id="284" r:id="rId13"/>
    <p:sldId id="277" r:id="rId1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58223D36-AA8B-4887-8EB4-650EDF8136BD}">
          <p14:sldIdLst>
            <p14:sldId id="303"/>
          </p14:sldIdLst>
        </p14:section>
        <p14:section name="Раздел без заголовка" id="{FCE1D67D-F31F-42B3-9C24-97F891EC57D1}">
          <p14:sldIdLst>
            <p14:sldId id="310"/>
            <p14:sldId id="312"/>
            <p14:sldId id="313"/>
            <p14:sldId id="314"/>
            <p14:sldId id="315"/>
            <p14:sldId id="316"/>
            <p14:sldId id="317"/>
            <p14:sldId id="318"/>
            <p14:sldId id="319"/>
            <p14:sldId id="284"/>
            <p14:sldId id="277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662" autoAdjust="0"/>
    <p:restoredTop sz="94764" autoAdjust="0"/>
  </p:normalViewPr>
  <p:slideViewPr>
    <p:cSldViewPr>
      <p:cViewPr varScale="1">
        <p:scale>
          <a:sx n="71" d="100"/>
          <a:sy n="71" d="100"/>
        </p:scale>
        <p:origin x="-1140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B655EC-E0CC-4ACA-BE67-7727DF4C3BCD}" type="datetimeFigureOut">
              <a:rPr lang="uk-UA" smtClean="0"/>
              <a:t>16.11.2015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97D273-3112-40D6-AA50-54FB7918606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605731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97D273-3112-40D6-AA50-54FB7918606F}" type="slidenum">
              <a:rPr lang="uk-UA" smtClean="0"/>
              <a:t>1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475809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20E22C-E281-455E-A87B-45ED27987903}" type="datetimeFigureOut">
              <a:rPr lang="ru-RU"/>
              <a:pPr>
                <a:defRPr/>
              </a:pPr>
              <a:t>16.11.2015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0986FB-93CA-4354-8CD8-9007BAA473B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59353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A6064A-43FE-4BDB-A608-2FF9A2F7BD23}" type="datetimeFigureOut">
              <a:rPr lang="ru-RU"/>
              <a:pPr>
                <a:defRPr/>
              </a:pPr>
              <a:t>16.11.2015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E407E3-77C9-4A42-88B6-97332354D4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45335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1F6380-6E77-4C5A-A0BD-C28FD40B89E2}" type="datetimeFigureOut">
              <a:rPr lang="ru-RU"/>
              <a:pPr>
                <a:defRPr/>
              </a:pPr>
              <a:t>16.11.2015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26E462-AFD2-4E41-83E0-EF2B79F435D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14618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62D25F-368A-47C1-9A28-357704C6EE6D}" type="datetimeFigureOut">
              <a:rPr lang="ru-RU"/>
              <a:pPr>
                <a:defRPr/>
              </a:pPr>
              <a:t>16.11.2015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9BD2C7-21F2-4FF2-8ECF-014A2D7335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62429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74F0EA-8037-4E6F-A3B1-6012CB3BD7DC}" type="datetimeFigureOut">
              <a:rPr lang="ru-RU"/>
              <a:pPr>
                <a:defRPr/>
              </a:pPr>
              <a:t>16.11.2015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4B8728-5A57-404E-ACA9-4882028F216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27161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6B7CB8-80CB-43CB-BE4C-FCAEAB35444B}" type="datetimeFigureOut">
              <a:rPr lang="ru-RU"/>
              <a:pPr>
                <a:defRPr/>
              </a:pPr>
              <a:t>16.11.2015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04B765-7A45-470F-AC21-68D83E2112D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06343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9E88B1-7D44-4DC8-8500-A47DE82E82A8}" type="datetimeFigureOut">
              <a:rPr lang="ru-RU"/>
              <a:pPr>
                <a:defRPr/>
              </a:pPr>
              <a:t>16.11.2015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7C9B22-7720-4C97-AB6D-DEB7D3A61B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43841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AAB7C2-50C6-4DF8-855C-638C8188B95C}" type="datetimeFigureOut">
              <a:rPr lang="ru-RU"/>
              <a:pPr>
                <a:defRPr/>
              </a:pPr>
              <a:t>16.11.2015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64C713-9F25-40F7-A315-D8D7035B179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08352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D6B9F3-B118-4C20-98AA-568D7400A1D6}" type="datetimeFigureOut">
              <a:rPr lang="ru-RU"/>
              <a:pPr>
                <a:defRPr/>
              </a:pPr>
              <a:t>16.11.2015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E041D8-716C-4B30-9051-30A5DDE84F8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92342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993B21-6053-4169-9C2A-E83A224800B0}" type="datetimeFigureOut">
              <a:rPr lang="ru-RU"/>
              <a:pPr>
                <a:defRPr/>
              </a:pPr>
              <a:t>16.11.2015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DD3188-0E72-4622-8C8E-EEFCCC52AF0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14386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4D8417-CAB5-4957-AA16-16A364477DD6}" type="datetimeFigureOut">
              <a:rPr lang="ru-RU"/>
              <a:pPr>
                <a:defRPr/>
              </a:pPr>
              <a:t>16.11.2015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6FE582-0AE2-4EA5-85CB-D6B55EEF658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73714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A6740FB-218C-4E54-B2F5-577BC651122B}" type="datetimeFigureOut">
              <a:rPr lang="ru-RU" smtClean="0"/>
              <a:pPr>
                <a:defRPr/>
              </a:pPr>
              <a:t>16.11.2015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974D758-FF98-42D0-900E-E9A9EED3D9B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9A401AE-DDF7-4B05-9796-3A3E1B5E1528}" type="datetimeFigureOut">
              <a:rPr lang="ru-RU" smtClean="0"/>
              <a:pPr>
                <a:defRPr/>
              </a:pPr>
              <a:t>16.11.2015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8375BB-9277-42B9-AA2E-BCCA0B7D5F5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953F5D4-FD69-42D5-AD99-A196DD27F66B}" type="datetimeFigureOut">
              <a:rPr lang="ru-RU" smtClean="0"/>
              <a:pPr>
                <a:defRPr/>
              </a:pPr>
              <a:t>16.11.2015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436544-C5FE-4555-817A-AE120B227C6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C12CEB3-3FC5-44C1-A694-43E978B7A2F7}" type="datetimeFigureOut">
              <a:rPr lang="ru-RU" smtClean="0"/>
              <a:pPr>
                <a:defRPr/>
              </a:pPr>
              <a:t>16.11.2015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2CFF8F-EF97-4835-8251-3CF35E297CA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5EEEF95-2DCB-40B7-B3CC-03104663A98A}" type="datetimeFigureOut">
              <a:rPr lang="ru-RU" smtClean="0"/>
              <a:pPr>
                <a:defRPr/>
              </a:pPr>
              <a:t>16.11.2015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B3D186-EF76-49BE-96E2-7493B6B5C7F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BACDC27-42D6-4670-8443-5E921E3AB028}" type="datetimeFigureOut">
              <a:rPr lang="ru-RU" smtClean="0"/>
              <a:pPr>
                <a:defRPr/>
              </a:pPr>
              <a:t>16.11.2015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8A5372-A7DA-4987-B0C0-EC8C4D8E3A9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7B345D2-7853-40BF-925D-1FC7479D89D3}" type="datetimeFigureOut">
              <a:rPr lang="ru-RU" smtClean="0"/>
              <a:pPr>
                <a:defRPr/>
              </a:pPr>
              <a:t>16.11.2015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DF474B-B348-400A-9CCF-AA7353F7374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7079CE2-0617-495C-8E54-9DF964D718E5}" type="datetimeFigureOut">
              <a:rPr lang="ru-RU" smtClean="0"/>
              <a:pPr>
                <a:defRPr/>
              </a:pPr>
              <a:t>16.11.2015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FBA64F7-DDEC-4857-8D5A-17B90FD90AA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91ABEFC-6E58-40A9-83DC-45D478BF5E3E}" type="datetimeFigureOut">
              <a:rPr lang="ru-RU" smtClean="0"/>
              <a:pPr>
                <a:defRPr/>
              </a:pPr>
              <a:t>16.11.2015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pPr>
              <a:defRPr/>
            </a:pPr>
            <a:fld id="{7E828B45-0DF4-4B56-A735-5BE4F4ED251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B82C3CC-94AD-41D0-959D-D1A2506E19AD}" type="datetimeFigureOut">
              <a:rPr lang="ru-RU" smtClean="0"/>
              <a:pPr>
                <a:defRPr/>
              </a:pPr>
              <a:t>16.11.2015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2E92E6-993D-4427-B400-18554C60B9D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27DD40B-0CF0-47E1-A953-F8850CBA8B88}" type="datetimeFigureOut">
              <a:rPr lang="ru-RU" smtClean="0"/>
              <a:pPr>
                <a:defRPr/>
              </a:pPr>
              <a:t>16.11.2015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6C71476-9624-4649-9D13-8DCC2710911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0000">
              <a:schemeClr val="tx2">
                <a:lumMod val="60000"/>
                <a:lumOff val="40000"/>
              </a:schemeClr>
            </a:gs>
            <a:gs pos="40000">
              <a:schemeClr val="bg1">
                <a:tint val="45000"/>
                <a:shade val="99000"/>
                <a:satMod val="350000"/>
              </a:schemeClr>
            </a:gs>
            <a:gs pos="100000">
              <a:schemeClr val="bg1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E478B95-F087-40C1-8A12-D0E897C8ED5F}" type="datetimeFigureOut">
              <a:rPr lang="ru-RU"/>
              <a:pPr>
                <a:defRPr/>
              </a:pPr>
              <a:t>16.11.2015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94C6160-A521-4A30-BD68-3C0E6962E9A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EE478B95-F087-40C1-8A12-D0E897C8ED5F}" type="datetimeFigureOut">
              <a:rPr lang="ru-RU" smtClean="0"/>
              <a:pPr>
                <a:defRPr/>
              </a:pPr>
              <a:t>16.11.2015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A94C6160-A521-4A30-BD68-3C0E6962E9A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8" r:id="rId1"/>
    <p:sldLayoutId id="2147483799" r:id="rId2"/>
    <p:sldLayoutId id="2147483800" r:id="rId3"/>
    <p:sldLayoutId id="2147483801" r:id="rId4"/>
    <p:sldLayoutId id="2147483802" r:id="rId5"/>
    <p:sldLayoutId id="2147483803" r:id="rId6"/>
    <p:sldLayoutId id="2147483804" r:id="rId7"/>
    <p:sldLayoutId id="2147483805" r:id="rId8"/>
    <p:sldLayoutId id="2147483806" r:id="rId9"/>
    <p:sldLayoutId id="2147483807" r:id="rId10"/>
    <p:sldLayoutId id="2147483808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7310" y="260648"/>
            <a:ext cx="8229600" cy="1431032"/>
          </a:xfrm>
        </p:spPr>
        <p:txBody>
          <a:bodyPr/>
          <a:lstStyle/>
          <a:p>
            <a:r>
              <a:rPr lang="uk-UA" sz="24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4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4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4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4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Представляємо</a:t>
            </a:r>
            <a:r>
              <a:rPr lang="en-US" sz="24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навчально-методичний посібник </a:t>
            </a:r>
            <a:r>
              <a:rPr lang="uk-UA" sz="24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4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4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для </a:t>
            </a:r>
            <a:r>
              <a:rPr lang="uk-UA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підготовки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uk-UA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проведення державної підсумкової атестації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9 </a:t>
            </a:r>
            <a:r>
              <a:rPr lang="ru-RU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клас</a:t>
            </a:r>
            <a:r>
              <a:rPr lang="uk-UA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 в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2016 </a:t>
            </a:r>
            <a:r>
              <a:rPr lang="uk-UA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році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/>
              <a:t/>
            </a:r>
            <a:br>
              <a:rPr lang="ru-RU" sz="2400" b="1" dirty="0"/>
            </a:br>
            <a:endParaRPr lang="uk-UA" sz="24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0966" y="1628800"/>
            <a:ext cx="3347440" cy="4869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1025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33690" y="1018276"/>
            <a:ext cx="806489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Посібник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містить 12 варіантів атестаційних письмових робіт, з яких </a:t>
            </a: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варіанти № 1–4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варіанти № 5–8 та варіанти № 9–12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однотипн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   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75556" y="2132856"/>
            <a:ext cx="806489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Кожен з варіантів  посібника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містить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21 тестове завдання (19 завдань за програмою для загальноосвітніх навчальних закладів і 2 додаткових завдання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шкіл з поглибленим вивченням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математики за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чинними програмами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83568" y="4293096"/>
            <a:ext cx="78488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endParaRPr lang="uk-UA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33689" y="3645024"/>
            <a:ext cx="8064897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Під час використання збірника немає потреби друкувати бланки відповідей </a:t>
            </a: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 тестових 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завдань закритого типу, оскільки кожен з варіантів є відрізним </a:t>
            </a: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аркушем, що 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містить не лише всі 21 </a:t>
            </a: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завдання, 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 й місце для внесення відповідей до завдань 1–16. Отже, кожен варіант одночасно є бланком відповідей, який після заповнення і виконання роботи підкладається до основної роботи, тобто до </a:t>
            </a: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проштампованих навчальним 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закладом і підписаних учнями аркушів у клітинку, на яких вони записують розв’язання завдань </a:t>
            </a: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17–21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7414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43818" y="965626"/>
            <a:ext cx="451621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uk-UA" sz="1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  </a:t>
            </a:r>
            <a:endParaRPr lang="uk-UA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39552" y="1799868"/>
            <a:ext cx="806489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uk-UA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uk-UA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uk-UA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Учні загальноосвітніх класів виконують усі завдання 1–19 атестаційної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письмової роботи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uk-UA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Учні класів з поглибленим вивченням математики виконують усі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1–21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endParaRPr lang="uk-UA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83568" y="965626"/>
            <a:ext cx="82809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Щодо</a:t>
            </a: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обсягу</a:t>
            </a: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атестаційної</a:t>
            </a: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часу на </a:t>
            </a:r>
            <a:r>
              <a:rPr lang="ru-RU" sz="24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виконання</a:t>
            </a:r>
            <a:r>
              <a:rPr lang="ru-RU" sz="2400" dirty="0">
                <a:solidFill>
                  <a:srgbClr val="000000"/>
                </a:solidFill>
                <a:latin typeface="SchoolBook_Alx-Italic"/>
              </a:rPr>
              <a:t/>
            </a:r>
            <a:br>
              <a:rPr lang="ru-RU" sz="2400" dirty="0">
                <a:solidFill>
                  <a:srgbClr val="000000"/>
                </a:solidFill>
                <a:latin typeface="SchoolBook_Alx-Italic"/>
              </a:rPr>
            </a:br>
            <a:endParaRPr lang="ru-RU" sz="24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670502" y="3554194"/>
            <a:ext cx="7885113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/>
              <a:t> </a:t>
            </a:r>
            <a:r>
              <a:rPr lang="uk-UA" dirty="0" smtClean="0"/>
              <a:t>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Час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виконання атестаційної письмової роботи з математики складає 3 академічні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години (135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хв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учнів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загальноосвітніх класів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 4 академічні години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(180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)для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учнів  </a:t>
            </a:r>
            <a:r>
              <a:rPr lang="uk-UA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класів з поглибленим вивченням математики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Указані рекомендації щодо кількості завдань та часу на їх виконання є орієнтовними, їх можна корегувати залежно від особливостей навчального процесу в кожному конкретному загальноосвітньому закладі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6529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548680"/>
            <a:ext cx="849694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Щодо</a:t>
            </a: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структури</a:t>
            </a: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оцінювання</a:t>
            </a: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завдань</a:t>
            </a: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атестаційної</a:t>
            </a: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письмової</a:t>
            </a: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uk-UA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23528" y="1484784"/>
            <a:ext cx="4464496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>
                <a:solidFill>
                  <a:srgbClr val="000000"/>
                </a:solidFill>
                <a:latin typeface="SchoolBook_Alx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uk-UA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Завдання </a:t>
            </a:r>
            <a:r>
              <a:rPr lang="uk-UA" sz="1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1–12 — це тестові завдання закритого типу на вибір однієї </a:t>
            </a:r>
            <a:r>
              <a:rPr lang="uk-UA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правильної відповіді </a:t>
            </a:r>
            <a:r>
              <a:rPr lang="uk-UA" sz="1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із чотирьох запропонованих. Таблицю для внесення відповідей до них розміщено поряд з умовами цих завдань.</a:t>
            </a:r>
            <a:br>
              <a:rPr lang="uk-UA" sz="1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uk-UA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Кожне </a:t>
            </a:r>
            <a:r>
              <a:rPr lang="uk-UA" sz="1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із завдань 1–12 вважається виконаним правильно, якщо в таблиці для відповідей до кожного завдання вказано тільки одну літеру, що, на думку учня, є правильним варіантом відповіді. Будь-яких міркувань, що пояснюють цей вибір, учень наводити не повинен. Кожне правильно виконане завдання 1–12 оцінюється в 1 бал</a:t>
            </a:r>
            <a:r>
              <a:rPr lang="uk-UA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Якщо учень вважає за потрібне </a:t>
            </a:r>
            <a:r>
              <a:rPr lang="uk-UA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внести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зміни в уже записану відповідь до якогось із завдань     1–12, то він має зафарбувати клітинку з неправильною відповіддю та зробити позначку в тій клітинці, що відповідатиме правильній, на думку учня, відповіді.</a:t>
            </a:r>
            <a:b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1600" dirty="0">
                <a:solidFill>
                  <a:srgbClr val="000000"/>
                </a:solidFill>
                <a:latin typeface="SchoolBook_Alx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uk-UA" sz="1600" dirty="0">
                <a:solidFill>
                  <a:srgbClr val="000000"/>
                </a:solidFill>
                <a:latin typeface="SchoolBook_Alx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16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55" t="2559" r="1679" b="4047"/>
          <a:stretch/>
        </p:blipFill>
        <p:spPr>
          <a:xfrm>
            <a:off x="4951412" y="1306513"/>
            <a:ext cx="4032448" cy="5256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4078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6558" y="812660"/>
            <a:ext cx="4572000" cy="550920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Завдання 13–16 — це тестові завдання відкритої форми з короткою відповіддю. До  кожного із цих завдань є рядок для запису відповіді. Кожне із завдань 13–16 вважається виконаним правильно, якщо у вказаний рядок записано тільки правильну відповідь (наприклад, число, вираз, проміжок тощо). Усі необхідні обчислення, малюнки,</a:t>
            </a:r>
            <a:br>
              <a:rPr lang="uk-UA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перетворення під час розв’язання цих завдань учні виконують на чернетках.</a:t>
            </a:r>
            <a:br>
              <a:rPr lang="uk-UA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Правильне розв’язання кожного із завдань 13–16 оцінюється у 2 бали. Якщо до завдання записано правильну відповідь, за це нараховується 2 бали, якщо ж відповідь є неправильною, бали за таке завдання не нараховуються. Часткове виконання</a:t>
            </a:r>
            <a:br>
              <a:rPr lang="uk-UA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такого завдання (наприклад, якщо учень правильно знайшов один з двох коренів 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рівняння або розв’язків системи рівнянь) оцінюється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1 бал</a:t>
            </a: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r>
              <a:rPr lang="uk-UA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Якщо учень бажає внести зміни до якогось із завдань 13–16, він має закреслити запис і поряд записати інший.</a:t>
            </a:r>
            <a:endParaRPr lang="uk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9916" y="489882"/>
            <a:ext cx="4157078" cy="6035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3056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286000" y="-224821"/>
            <a:ext cx="4572000" cy="36875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21204" y="683027"/>
            <a:ext cx="4572000" cy="607781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uk-UA" sz="14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Завдання </a:t>
            </a:r>
            <a:r>
              <a:rPr lang="uk-UA" sz="1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17– </a:t>
            </a:r>
            <a:r>
              <a:rPr lang="uk-UA" sz="14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21— </a:t>
            </a:r>
            <a:r>
              <a:rPr lang="uk-UA" sz="1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завдання відкритої форми з розгорнутою відповіддю.</a:t>
            </a:r>
            <a:br>
              <a:rPr lang="uk-UA" sz="1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uk-UA" sz="14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Кожне </a:t>
            </a:r>
            <a:r>
              <a:rPr lang="uk-UA" sz="1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із цих завдань вважається виконаним правильно, якщо учень навів розгорнутий запис розв’язання з обґрунтуванням кожного його етапу та прийшов до правильної відповіді.</a:t>
            </a:r>
            <a:br>
              <a:rPr lang="uk-UA" sz="1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uk-UA" sz="1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Ці завдання </a:t>
            </a:r>
            <a:r>
              <a:rPr lang="uk-UA" sz="14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учні </a:t>
            </a:r>
            <a:r>
              <a:rPr lang="uk-UA" sz="1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виконують на окремих аркушах зі штампом загальноосвітнього навчального закладу, до яких в кінці роботи підкладається відрізний аркуш з виконаними завданнями 1–16.  Формулювання завдань відкритої форми  учні не переписують, а лише вказують їх номер.</a:t>
            </a:r>
            <a:br>
              <a:rPr lang="uk-UA" sz="1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uk-UA" sz="14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Правильне </a:t>
            </a:r>
            <a:r>
              <a:rPr lang="uk-UA" sz="1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розв’язання завдання 17 оцінюється в 4 бали, а кожного із інших завдань 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— у 6 </a:t>
            </a:r>
            <a:r>
              <a:rPr lang="uk-UA" sz="1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балів</a:t>
            </a:r>
            <a:endParaRPr lang="ru-RU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1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Оцінювання завдань відкритої форми пропонуємо здійснювати за критеріями, </a:t>
            </a:r>
            <a:r>
              <a:rPr lang="uk-UA" sz="14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наведеними в </a:t>
            </a:r>
            <a:r>
              <a:rPr lang="uk-UA" sz="1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таблиці, </a:t>
            </a:r>
            <a:r>
              <a:rPr lang="uk-UA" sz="14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яка наведена </a:t>
            </a:r>
            <a:r>
              <a:rPr lang="uk-UA" sz="1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 </a:t>
            </a:r>
            <a:r>
              <a:rPr lang="uk-UA" sz="14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посібнику</a:t>
            </a:r>
            <a:endParaRPr lang="uk-UA" sz="1400" dirty="0" smtClean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Безумовно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вчитель може використовувати більш просту, інтуїтивно-зрозумілу для учнів , систему оцінювання кожного завдання : якщо учень отримав правильну відповідь та навів повне її обґрунтування, то завдання оцінюється максимальною кількістю балів ; якщо ж учень навів окремі  етапи  правильного розв’язання  завдання,—то кількістю  балів,  меншою  від  максимально  можливої  за це завдання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2332" y="683027"/>
            <a:ext cx="4211960" cy="6115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7282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836712"/>
            <a:ext cx="799288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i="1" dirty="0" smtClean="0">
                <a:solidFill>
                  <a:srgbClr val="000000"/>
                </a:solidFill>
                <a:latin typeface="SchoolBook_Alx-Italic"/>
              </a:rPr>
              <a:t>   </a:t>
            </a:r>
            <a:r>
              <a:rPr lang="uk-UA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Щодо переведення оцінки в балах в оцінку за </a:t>
            </a:r>
          </a:p>
          <a:p>
            <a:pPr algn="ctr"/>
            <a:r>
              <a:rPr lang="uk-UA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12-бальною системою оцінювання навчальних досягнень учнів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43508" y="2037041"/>
            <a:ext cx="4464496" cy="4678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>
                <a:solidFill>
                  <a:srgbClr val="000000"/>
                </a:solidFill>
                <a:latin typeface="SchoolBook_Alx"/>
              </a:rPr>
              <a:t>  </a:t>
            </a:r>
            <a:r>
              <a:rPr lang="uk-UA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Сума балів, нарахованих за виконання атестаційної письмової роботи, переводиться в оцінку за 12-бальною системою оцінювання навчальних досягнень учнів за спеціальною шкалою.</a:t>
            </a:r>
            <a:br>
              <a:rPr lang="uk-UA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Для учнів загальноосвітніх 9-х класів максимально можлива сума балів за атестаційну роботу становить 36 (див. таблицю 2). Відповідність кількості набраних  учнем балів оцінці за 12-бальною системою оцінювання навчальних досягнень учнів наведено в таблиці 4.</a:t>
            </a:r>
            <a:br>
              <a:rPr lang="uk-UA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7658" y="1702678"/>
            <a:ext cx="3306749" cy="4858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4603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13453" y="908720"/>
            <a:ext cx="432048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Для учнів 9-х  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класів з поглибленим вивченням </a:t>
            </a:r>
            <a:r>
              <a:rPr lang="uk-UA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математики максимально 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можлива сума балів за атестаційну роботу становить 48 (див. таблицю 3). Відповідність кількості набраних учнем балів оцінці за 12-бальною системою оцінювання </a:t>
            </a:r>
            <a:r>
              <a:rPr lang="uk-UA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навчальних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досягнень учнів наведено в таблиці 5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4048" y="548680"/>
            <a:ext cx="3960440" cy="5913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328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620688"/>
            <a:ext cx="820891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</a:t>
            </a:r>
            <a:r>
              <a:rPr lang="uk-UA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осібнику 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наведено з</a:t>
            </a:r>
            <a:r>
              <a:rPr lang="uk-UA" sz="20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разок виконання тестових завдань і заповнення </a:t>
            </a:r>
            <a:r>
              <a:rPr lang="uk-UA" sz="2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бланка відповідей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2" t="2773" r="10445" b="6776"/>
          <a:stretch/>
        </p:blipFill>
        <p:spPr>
          <a:xfrm>
            <a:off x="611560" y="1412250"/>
            <a:ext cx="3663153" cy="5040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61" t="4117" b="5073"/>
          <a:stretch/>
        </p:blipFill>
        <p:spPr>
          <a:xfrm>
            <a:off x="4644008" y="1440433"/>
            <a:ext cx="3738059" cy="50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614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5404" y="1896870"/>
            <a:ext cx="3565027" cy="455646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359470" y="620688"/>
            <a:ext cx="842506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Представляємо</a:t>
            </a:r>
            <a:r>
              <a:rPr lang="en-US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навчально-методичний посібник </a:t>
            </a:r>
            <a:br>
              <a:rPr lang="uk-UA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для підготовки</a:t>
            </a:r>
            <a:r>
              <a:rPr lang="ru-RU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uk-UA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проведення державної підсумкової атестації</a:t>
            </a:r>
            <a:r>
              <a:rPr lang="ru-RU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b="1" i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навчальних</a:t>
            </a:r>
            <a:r>
              <a:rPr lang="ru-RU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закладах </a:t>
            </a:r>
            <a:r>
              <a:rPr lang="uk-UA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закладів </a:t>
            </a:r>
            <a:r>
              <a:rPr lang="en-US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I-II </a:t>
            </a:r>
            <a:r>
              <a:rPr lang="uk-UA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рівнів </a:t>
            </a:r>
            <a:r>
              <a:rPr lang="uk-UA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акредитації (коледжах) </a:t>
            </a:r>
            <a:r>
              <a:rPr lang="uk-UA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2016 </a:t>
            </a:r>
            <a:r>
              <a:rPr lang="uk-UA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році</a:t>
            </a:r>
            <a:r>
              <a:rPr lang="ru-RU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uk-UA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14693" y="1700808"/>
            <a:ext cx="4572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Посібник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містить 12 варіантів атестаційних письмових робіт, з яких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варіанти № 1–4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варіанти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№ 5–8 та варіанти № 9–12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однотипн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Інші дидактичні та методичні  особливості посібника аналогічні до  дидактичних та методичних особливостей вище розглянутого посібника для 9 класу</a:t>
            </a:r>
            <a:b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346227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95536" y="1340768"/>
            <a:ext cx="8424936" cy="3087216"/>
          </a:xfrm>
        </p:spPr>
        <p:txBody>
          <a:bodyPr>
            <a:normAutofit fontScale="90000"/>
          </a:bodyPr>
          <a:lstStyle/>
          <a:p>
            <a:r>
              <a:rPr lang="uk-UA" sz="4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Посібники </a:t>
            </a:r>
            <a:r>
              <a:rPr lang="ru-RU" sz="4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можно </a:t>
            </a:r>
            <a:r>
              <a:rPr lang="uk-UA" sz="4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придбати</a:t>
            </a:r>
            <a:r>
              <a:rPr lang="ru-RU" sz="4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у  </a:t>
            </a:r>
            <a:r>
              <a:rPr lang="uk-UA" sz="4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видавництві «ГЕНЕЗА» </a:t>
            </a:r>
            <a:br>
              <a:rPr lang="uk-UA" sz="4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4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(тел. (044) 379-14-07)  , у регіональних представників цього видавництва ,</a:t>
            </a:r>
            <a:br>
              <a:rPr lang="uk-UA" sz="4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40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4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на </a:t>
            </a:r>
            <a:r>
              <a:rPr lang="uk-UA" sz="4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сайті </a:t>
            </a:r>
            <a:r>
              <a:rPr lang="en-US" sz="40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http://shop.geneza.ua</a:t>
            </a:r>
            <a:r>
              <a:rPr lang="uk-UA" sz="4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4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4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або у автора</a:t>
            </a:r>
            <a:br>
              <a:rPr lang="uk-UA" sz="4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uk-UA" sz="2000" i="1" dirty="0">
              <a:solidFill>
                <a:schemeClr val="tx1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395536" y="4725144"/>
            <a:ext cx="8640960" cy="131142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uk-UA" sz="4000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2910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95536" y="1268760"/>
            <a:ext cx="8229600" cy="3087216"/>
          </a:xfrm>
        </p:spPr>
        <p:txBody>
          <a:bodyPr>
            <a:normAutofit/>
          </a:bodyPr>
          <a:lstStyle/>
          <a:p>
            <a:r>
              <a:rPr lang="uk-UA" sz="4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Дякую за увагу  !!!!!</a:t>
            </a:r>
            <a:br>
              <a:rPr lang="uk-UA" sz="4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4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uk-UA" sz="40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40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4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 повагою Олександр </a:t>
            </a:r>
            <a:r>
              <a:rPr lang="uk-UA" sz="4000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Істер</a:t>
            </a:r>
            <a:endParaRPr lang="uk-UA" sz="2000" i="1" dirty="0">
              <a:solidFill>
                <a:schemeClr val="tx1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457200" y="5013176"/>
            <a:ext cx="8229600" cy="13114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           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ister69@gmail.com</a:t>
            </a:r>
            <a:endParaRPr lang="uk-UA" sz="3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9419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Поток">
  <a:themeElements>
    <a:clrScheme name="Базовая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2624</TotalTime>
  <Words>460</Words>
  <Application>Microsoft Office PowerPoint</Application>
  <PresentationFormat>Экран (4:3)</PresentationFormat>
  <Paragraphs>34</Paragraphs>
  <Slides>12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12</vt:i4>
      </vt:variant>
    </vt:vector>
  </HeadingPairs>
  <TitlesOfParts>
    <vt:vector size="14" baseType="lpstr">
      <vt:lpstr>Тема Office</vt:lpstr>
      <vt:lpstr>Поток</vt:lpstr>
      <vt:lpstr>  Представляємо навчально-методичний посібник  для підготовки та проведення державної підсумкової атестації у 9 класі в 2016 році.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   Посібники можно придбати у  видавництві «ГЕНЕЗА»  (тел. (044) 379-14-07)  , у регіональних представників цього видавництва ,       на сайті http://shop.geneza.ua       або у автора </vt:lpstr>
      <vt:lpstr> Дякую за увагу  !!!!!     З повагою Олександр Істер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Представляємо підручник  нового покоління</dc:title>
  <dc:creator>AL</dc:creator>
  <cp:lastModifiedBy>Александр</cp:lastModifiedBy>
  <cp:revision>263</cp:revision>
  <dcterms:created xsi:type="dcterms:W3CDTF">2013-06-01T10:19:55Z</dcterms:created>
  <dcterms:modified xsi:type="dcterms:W3CDTF">2015-11-16T15:49:53Z</dcterms:modified>
</cp:coreProperties>
</file>