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97" r:id="rId2"/>
  </p:sldMasterIdLst>
  <p:notesMasterIdLst>
    <p:notesMasterId r:id="rId12"/>
  </p:notesMasterIdLst>
  <p:sldIdLst>
    <p:sldId id="256" r:id="rId3"/>
    <p:sldId id="296" r:id="rId4"/>
    <p:sldId id="297" r:id="rId5"/>
    <p:sldId id="299" r:id="rId6"/>
    <p:sldId id="300" r:id="rId7"/>
    <p:sldId id="301" r:id="rId8"/>
    <p:sldId id="302" r:id="rId9"/>
    <p:sldId id="284" r:id="rId10"/>
    <p:sldId id="277" r:id="rId1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32" autoAdjust="0"/>
    <p:restoredTop sz="94764" autoAdjust="0"/>
  </p:normalViewPr>
  <p:slideViewPr>
    <p:cSldViewPr>
      <p:cViewPr>
        <p:scale>
          <a:sx n="84" d="100"/>
          <a:sy n="84" d="100"/>
        </p:scale>
        <p:origin x="-79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B655EC-E0CC-4ACA-BE67-7727DF4C3BCD}" type="datetimeFigureOut">
              <a:rPr lang="uk-UA" smtClean="0"/>
              <a:t>08.07.2014</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97D273-3112-40D6-AA50-54FB7918606F}" type="slidenum">
              <a:rPr lang="uk-UA" smtClean="0"/>
              <a:t>‹#›</a:t>
            </a:fld>
            <a:endParaRPr lang="uk-UA"/>
          </a:p>
        </p:txBody>
      </p:sp>
    </p:spTree>
    <p:extLst>
      <p:ext uri="{BB962C8B-B14F-4D97-AF65-F5344CB8AC3E}">
        <p14:creationId xmlns:p14="http://schemas.microsoft.com/office/powerpoint/2010/main" val="1060573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7B97D273-3112-40D6-AA50-54FB7918606F}" type="slidenum">
              <a:rPr lang="uk-UA" smtClean="0"/>
              <a:t>1</a:t>
            </a:fld>
            <a:endParaRPr lang="uk-UA"/>
          </a:p>
        </p:txBody>
      </p:sp>
    </p:spTree>
    <p:extLst>
      <p:ext uri="{BB962C8B-B14F-4D97-AF65-F5344CB8AC3E}">
        <p14:creationId xmlns:p14="http://schemas.microsoft.com/office/powerpoint/2010/main" val="836114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FF20E22C-E281-455E-A87B-45ED27987903}" type="datetimeFigureOut">
              <a:rPr lang="ru-RU"/>
              <a:pPr>
                <a:defRPr/>
              </a:pPr>
              <a:t>08.07.2014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10986FB-93CA-4354-8CD8-9007BAA473BC}" type="slidenum">
              <a:rPr lang="ru-RU"/>
              <a:pPr>
                <a:defRPr/>
              </a:pPr>
              <a:t>‹#›</a:t>
            </a:fld>
            <a:endParaRPr lang="ru-RU"/>
          </a:p>
        </p:txBody>
      </p:sp>
    </p:spTree>
    <p:extLst>
      <p:ext uri="{BB962C8B-B14F-4D97-AF65-F5344CB8AC3E}">
        <p14:creationId xmlns:p14="http://schemas.microsoft.com/office/powerpoint/2010/main" val="2395935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BA6064A-43FE-4BDB-A608-2FF9A2F7BD23}" type="datetimeFigureOut">
              <a:rPr lang="ru-RU"/>
              <a:pPr>
                <a:defRPr/>
              </a:pPr>
              <a:t>08.07.2014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6E407E3-77C9-4A42-88B6-97332354D4D7}" type="slidenum">
              <a:rPr lang="ru-RU"/>
              <a:pPr>
                <a:defRPr/>
              </a:pPr>
              <a:t>‹#›</a:t>
            </a:fld>
            <a:endParaRPr lang="ru-RU"/>
          </a:p>
        </p:txBody>
      </p:sp>
    </p:spTree>
    <p:extLst>
      <p:ext uri="{BB962C8B-B14F-4D97-AF65-F5344CB8AC3E}">
        <p14:creationId xmlns:p14="http://schemas.microsoft.com/office/powerpoint/2010/main" val="934533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7A1F6380-6E77-4C5A-A0BD-C28FD40B89E2}" type="datetimeFigureOut">
              <a:rPr lang="ru-RU"/>
              <a:pPr>
                <a:defRPr/>
              </a:pPr>
              <a:t>08.07.2014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C26E462-AFD2-4E41-83E0-EF2B79F435D3}" type="slidenum">
              <a:rPr lang="ru-RU"/>
              <a:pPr>
                <a:defRPr/>
              </a:pPr>
              <a:t>‹#›</a:t>
            </a:fld>
            <a:endParaRPr lang="ru-RU"/>
          </a:p>
        </p:txBody>
      </p:sp>
    </p:spTree>
    <p:extLst>
      <p:ext uri="{BB962C8B-B14F-4D97-AF65-F5344CB8AC3E}">
        <p14:creationId xmlns:p14="http://schemas.microsoft.com/office/powerpoint/2010/main" val="3621461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8E62D25F-368A-47C1-9A28-357704C6EE6D}" type="datetimeFigureOut">
              <a:rPr lang="ru-RU"/>
              <a:pPr>
                <a:defRPr/>
              </a:pPr>
              <a:t>08.07.2014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39BD2C7-21F2-4FF2-8ECF-014A2D733579}" type="slidenum">
              <a:rPr lang="ru-RU"/>
              <a:pPr>
                <a:defRPr/>
              </a:pPr>
              <a:t>‹#›</a:t>
            </a:fld>
            <a:endParaRPr lang="ru-RU"/>
          </a:p>
        </p:txBody>
      </p:sp>
    </p:spTree>
    <p:extLst>
      <p:ext uri="{BB962C8B-B14F-4D97-AF65-F5344CB8AC3E}">
        <p14:creationId xmlns:p14="http://schemas.microsoft.com/office/powerpoint/2010/main" val="2206242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DE74F0EA-8037-4E6F-A3B1-6012CB3BD7DC}" type="datetimeFigureOut">
              <a:rPr lang="ru-RU"/>
              <a:pPr>
                <a:defRPr/>
              </a:pPr>
              <a:t>08.07.2014</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694B8728-5A57-404E-ACA9-4882028F2167}" type="slidenum">
              <a:rPr lang="ru-RU"/>
              <a:pPr>
                <a:defRPr/>
              </a:pPr>
              <a:t>‹#›</a:t>
            </a:fld>
            <a:endParaRPr lang="ru-RU"/>
          </a:p>
        </p:txBody>
      </p:sp>
    </p:spTree>
    <p:extLst>
      <p:ext uri="{BB962C8B-B14F-4D97-AF65-F5344CB8AC3E}">
        <p14:creationId xmlns:p14="http://schemas.microsoft.com/office/powerpoint/2010/main" val="3032716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0D6B7CB8-80CB-43CB-BE4C-FCAEAB35444B}" type="datetimeFigureOut">
              <a:rPr lang="ru-RU"/>
              <a:pPr>
                <a:defRPr/>
              </a:pPr>
              <a:t>08.07.2014</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D704B765-7A45-470F-AC21-68D83E2112DD}" type="slidenum">
              <a:rPr lang="ru-RU"/>
              <a:pPr>
                <a:defRPr/>
              </a:pPr>
              <a:t>‹#›</a:t>
            </a:fld>
            <a:endParaRPr lang="ru-RU"/>
          </a:p>
        </p:txBody>
      </p:sp>
    </p:spTree>
    <p:extLst>
      <p:ext uri="{BB962C8B-B14F-4D97-AF65-F5344CB8AC3E}">
        <p14:creationId xmlns:p14="http://schemas.microsoft.com/office/powerpoint/2010/main" val="1610634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339E88B1-7D44-4DC8-8500-A47DE82E82A8}" type="datetimeFigureOut">
              <a:rPr lang="ru-RU"/>
              <a:pPr>
                <a:defRPr/>
              </a:pPr>
              <a:t>08.07.2014</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77C9B22-7720-4C97-AB6D-DEB7D3A61BFB}" type="slidenum">
              <a:rPr lang="ru-RU"/>
              <a:pPr>
                <a:defRPr/>
              </a:pPr>
              <a:t>‹#›</a:t>
            </a:fld>
            <a:endParaRPr lang="ru-RU"/>
          </a:p>
        </p:txBody>
      </p:sp>
    </p:spTree>
    <p:extLst>
      <p:ext uri="{BB962C8B-B14F-4D97-AF65-F5344CB8AC3E}">
        <p14:creationId xmlns:p14="http://schemas.microsoft.com/office/powerpoint/2010/main" val="724384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5AAAB7C2-50C6-4DF8-855C-638C8188B95C}" type="datetimeFigureOut">
              <a:rPr lang="ru-RU"/>
              <a:pPr>
                <a:defRPr/>
              </a:pPr>
              <a:t>08.07.2014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864C713-9F25-40F7-A315-D8D7035B1799}" type="slidenum">
              <a:rPr lang="ru-RU"/>
              <a:pPr>
                <a:defRPr/>
              </a:pPr>
              <a:t>‹#›</a:t>
            </a:fld>
            <a:endParaRPr lang="ru-RU"/>
          </a:p>
        </p:txBody>
      </p:sp>
    </p:spTree>
    <p:extLst>
      <p:ext uri="{BB962C8B-B14F-4D97-AF65-F5344CB8AC3E}">
        <p14:creationId xmlns:p14="http://schemas.microsoft.com/office/powerpoint/2010/main" val="3840835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46D6B9F3-B118-4C20-98AA-568D7400A1D6}" type="datetimeFigureOut">
              <a:rPr lang="ru-RU"/>
              <a:pPr>
                <a:defRPr/>
              </a:pPr>
              <a:t>08.07.2014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4E041D8-716C-4B30-9051-30A5DDE84F81}" type="slidenum">
              <a:rPr lang="ru-RU"/>
              <a:pPr>
                <a:defRPr/>
              </a:pPr>
              <a:t>‹#›</a:t>
            </a:fld>
            <a:endParaRPr lang="ru-RU"/>
          </a:p>
        </p:txBody>
      </p:sp>
    </p:spTree>
    <p:extLst>
      <p:ext uri="{BB962C8B-B14F-4D97-AF65-F5344CB8AC3E}">
        <p14:creationId xmlns:p14="http://schemas.microsoft.com/office/powerpoint/2010/main" val="3009234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A993B21-6053-4169-9C2A-E83A224800B0}" type="datetimeFigureOut">
              <a:rPr lang="ru-RU"/>
              <a:pPr>
                <a:defRPr/>
              </a:pPr>
              <a:t>08.07.2014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DDD3188-0E72-4622-8C8E-EEFCCC52AF07}" type="slidenum">
              <a:rPr lang="ru-RU"/>
              <a:pPr>
                <a:defRPr/>
              </a:pPr>
              <a:t>‹#›</a:t>
            </a:fld>
            <a:endParaRPr lang="ru-RU"/>
          </a:p>
        </p:txBody>
      </p:sp>
    </p:spTree>
    <p:extLst>
      <p:ext uri="{BB962C8B-B14F-4D97-AF65-F5344CB8AC3E}">
        <p14:creationId xmlns:p14="http://schemas.microsoft.com/office/powerpoint/2010/main" val="1521438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144D8417-CAB5-4957-AA16-16A364477DD6}" type="datetimeFigureOut">
              <a:rPr lang="ru-RU"/>
              <a:pPr>
                <a:defRPr/>
              </a:pPr>
              <a:t>08.07.2014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76FE582-0AE2-4EA5-85CB-D6B55EEF658E}" type="slidenum">
              <a:rPr lang="ru-RU"/>
              <a:pPr>
                <a:defRPr/>
              </a:pPr>
              <a:t>‹#›</a:t>
            </a:fld>
            <a:endParaRPr lang="ru-RU"/>
          </a:p>
        </p:txBody>
      </p:sp>
    </p:spTree>
    <p:extLst>
      <p:ext uri="{BB962C8B-B14F-4D97-AF65-F5344CB8AC3E}">
        <p14:creationId xmlns:p14="http://schemas.microsoft.com/office/powerpoint/2010/main" val="927371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pPr>
              <a:defRPr/>
            </a:pPr>
            <a:fld id="{8A6740FB-218C-4E54-B2F5-577BC651122B}" type="datetimeFigureOut">
              <a:rPr lang="ru-RU" smtClean="0"/>
              <a:pPr>
                <a:defRPr/>
              </a:pPr>
              <a:t>08.07.2014</a:t>
            </a:fld>
            <a:endParaRPr lang="ru-RU"/>
          </a:p>
        </p:txBody>
      </p:sp>
      <p:sp>
        <p:nvSpPr>
          <p:cNvPr id="19" name="Footer Placeholder 18"/>
          <p:cNvSpPr>
            <a:spLocks noGrp="1"/>
          </p:cNvSpPr>
          <p:nvPr>
            <p:ph type="ftr" sz="quarter" idx="11"/>
          </p:nvPr>
        </p:nvSpPr>
        <p:spPr/>
        <p:txBody>
          <a:bodyPr/>
          <a:lstStyle/>
          <a:p>
            <a:pPr>
              <a:defRPr/>
            </a:pPr>
            <a:endParaRPr lang="ru-RU"/>
          </a:p>
        </p:txBody>
      </p:sp>
      <p:sp>
        <p:nvSpPr>
          <p:cNvPr id="27" name="Slide Number Placeholder 26"/>
          <p:cNvSpPr>
            <a:spLocks noGrp="1"/>
          </p:cNvSpPr>
          <p:nvPr>
            <p:ph type="sldNum" sz="quarter" idx="12"/>
          </p:nvPr>
        </p:nvSpPr>
        <p:spPr/>
        <p:txBody>
          <a:bodyPr/>
          <a:lstStyle/>
          <a:p>
            <a:pPr>
              <a:defRPr/>
            </a:pPr>
            <a:fld id="{E974D758-FF98-42D0-900E-E9A9EED3D9B2}" type="slidenum">
              <a:rPr lang="ru-RU" smtClean="0"/>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pPr>
              <a:defRPr/>
            </a:pPr>
            <a:fld id="{B9A401AE-DDF7-4B05-9796-3A3E1B5E1528}" type="datetimeFigureOut">
              <a:rPr lang="ru-RU" smtClean="0"/>
              <a:pPr>
                <a:defRPr/>
              </a:pPr>
              <a:t>08.07.2014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E8375BB-9277-42B9-AA2E-BCCA0B7D5F58}" type="slidenum">
              <a:rPr lang="ru-RU" smtClean="0"/>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pPr>
              <a:defRPr/>
            </a:pPr>
            <a:fld id="{1953F5D4-FD69-42D5-AD99-A196DD27F66B}" type="datetimeFigureOut">
              <a:rPr lang="ru-RU" smtClean="0"/>
              <a:pPr>
                <a:defRPr/>
              </a:pPr>
              <a:t>08.07.2014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E436544-C5FE-4555-817A-AE120B227C63}" type="slidenum">
              <a:rPr lang="ru-RU" smtClean="0"/>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pPr>
              <a:defRPr/>
            </a:pPr>
            <a:fld id="{AC12CEB3-3FC5-44C1-A694-43E978B7A2F7}" type="datetimeFigureOut">
              <a:rPr lang="ru-RU" smtClean="0"/>
              <a:pPr>
                <a:defRPr/>
              </a:pPr>
              <a:t>08.07.2014</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A32CFF8F-EF97-4835-8251-3CF35E297CAC}" type="slidenum">
              <a:rPr lang="ru-RU" smtClean="0"/>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pPr>
              <a:defRPr/>
            </a:pPr>
            <a:fld id="{35EEEF95-2DCB-40B7-B3CC-03104663A98A}" type="datetimeFigureOut">
              <a:rPr lang="ru-RU" smtClean="0"/>
              <a:pPr>
                <a:defRPr/>
              </a:pPr>
              <a:t>08.07.2014</a:t>
            </a:fld>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4CB3D186-EF76-49BE-96E2-7493B6B5C7F5}" type="slidenum">
              <a:rPr lang="ru-RU" smtClean="0"/>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pPr>
              <a:defRPr/>
            </a:pPr>
            <a:fld id="{ABACDC27-42D6-4670-8443-5E921E3AB028}" type="datetimeFigureOut">
              <a:rPr lang="ru-RU" smtClean="0"/>
              <a:pPr>
                <a:defRPr/>
              </a:pPr>
              <a:t>08.07.2014</a:t>
            </a:fld>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A18A5372-A7DA-4987-B0C0-EC8C4D8E3A98}" type="slidenum">
              <a:rPr lang="ru-RU" smtClean="0"/>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7B345D2-7853-40BF-925D-1FC7479D89D3}" type="datetimeFigureOut">
              <a:rPr lang="ru-RU" smtClean="0"/>
              <a:pPr>
                <a:defRPr/>
              </a:pPr>
              <a:t>08.07.2014</a:t>
            </a:fld>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9DDF474B-B348-400A-9CCF-AA7353F7374C}" type="slidenum">
              <a:rPr lang="ru-RU" smtClean="0"/>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pPr>
              <a:defRPr/>
            </a:pPr>
            <a:fld id="{97079CE2-0617-495C-8E54-9DF964D718E5}" type="datetimeFigureOut">
              <a:rPr lang="ru-RU" smtClean="0"/>
              <a:pPr>
                <a:defRPr/>
              </a:pPr>
              <a:t>08.07.2014</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EFBA64F7-DDEC-4857-8D5A-17B90FD90AAB}" type="slidenum">
              <a:rPr lang="ru-RU" smtClean="0"/>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pPr>
              <a:defRPr/>
            </a:pPr>
            <a:fld id="{A91ABEFC-6E58-40A9-83DC-45D478BF5E3E}" type="datetimeFigureOut">
              <a:rPr lang="ru-RU" smtClean="0"/>
              <a:pPr>
                <a:defRPr/>
              </a:pPr>
              <a:t>08.07.2014</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a:xfrm>
            <a:off x="8077200" y="6356350"/>
            <a:ext cx="609600" cy="365125"/>
          </a:xfrm>
        </p:spPr>
        <p:txBody>
          <a:bodyPr/>
          <a:lstStyle/>
          <a:p>
            <a:pPr>
              <a:defRPr/>
            </a:pPr>
            <a:fld id="{7E828B45-0DF4-4B56-A735-5BE4F4ED251E}" type="slidenum">
              <a:rPr lang="ru-RU" smtClean="0"/>
              <a:pPr>
                <a:defRPr/>
              </a:pPr>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pPr>
              <a:defRPr/>
            </a:pPr>
            <a:fld id="{2B82C3CC-94AD-41D0-959D-D1A2506E19AD}" type="datetimeFigureOut">
              <a:rPr lang="ru-RU" smtClean="0"/>
              <a:pPr>
                <a:defRPr/>
              </a:pPr>
              <a:t>08.07.2014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B92E92E6-993D-4427-B400-18554C60B9D6}" type="slidenum">
              <a:rPr lang="ru-RU" smtClean="0"/>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pPr>
              <a:defRPr/>
            </a:pPr>
            <a:fld id="{827DD40B-0CF0-47E1-A953-F8850CBA8B88}" type="datetimeFigureOut">
              <a:rPr lang="ru-RU" smtClean="0"/>
              <a:pPr>
                <a:defRPr/>
              </a:pPr>
              <a:t>08.07.2014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6C71476-9624-4649-9D13-8DCC27109110}"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tx2">
                <a:lumMod val="60000"/>
                <a:lumOff val="40000"/>
              </a:schemeClr>
            </a:gs>
            <a:gs pos="40000">
              <a:schemeClr val="bg1">
                <a:tint val="45000"/>
                <a:shade val="99000"/>
                <a:satMod val="350000"/>
              </a:schemeClr>
            </a:gs>
            <a:gs pos="100000">
              <a:schemeClr val="bg1">
                <a:shade val="20000"/>
                <a:satMod val="255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E478B95-F087-40C1-8A12-D0E897C8ED5F}" type="datetimeFigureOut">
              <a:rPr lang="ru-RU"/>
              <a:pPr>
                <a:defRPr/>
              </a:pPr>
              <a:t>08.07.2014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94C6160-A521-4A30-BD68-3C0E6962E9AD}"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EE478B95-F087-40C1-8A12-D0E897C8ED5F}" type="datetimeFigureOut">
              <a:rPr lang="ru-RU" smtClean="0"/>
              <a:pPr>
                <a:defRPr/>
              </a:pPr>
              <a:t>08.07.2014</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A94C6160-A521-4A30-BD68-3C0E6962E9AD}" type="slidenum">
              <a:rPr lang="ru-RU" smtClean="0"/>
              <a:pPr>
                <a:defRPr/>
              </a:pPr>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e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5.xml"/><Relationship Id="rId5" Type="http://schemas.openxmlformats.org/officeDocument/2006/relationships/image" Target="../media/image16.jpeg"/><Relationship Id="rId4"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13.xml"/><Relationship Id="rId6" Type="http://schemas.openxmlformats.org/officeDocument/2006/relationships/image" Target="../media/image6.jpg"/><Relationship Id="rId5" Type="http://schemas.openxmlformats.org/officeDocument/2006/relationships/image" Target="../media/image5.jpg"/><Relationship Id="rId10" Type="http://schemas.openxmlformats.org/officeDocument/2006/relationships/image" Target="../media/image10.jpg"/><Relationship Id="rId4" Type="http://schemas.openxmlformats.org/officeDocument/2006/relationships/image" Target="../media/image4.jpg"/><Relationship Id="rId9"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3232" y="0"/>
            <a:ext cx="8084521" cy="1056495"/>
          </a:xfrm>
        </p:spPr>
        <p:txBody>
          <a:bodyPr/>
          <a:lstStyle/>
          <a:p>
            <a:pPr eaLnBrk="1" hangingPunct="1">
              <a:defRPr/>
            </a:pPr>
            <a:r>
              <a:rPr lang="uk-UA" sz="3200" b="1" i="1" dirty="0" smtClean="0">
                <a:solidFill>
                  <a:srgbClr val="FF0000"/>
                </a:solidFill>
                <a:latin typeface="Times New Roman" pitchFamily="18" charset="0"/>
                <a:cs typeface="Times New Roman" pitchFamily="18" charset="0"/>
              </a:rPr>
              <a:t/>
            </a:r>
            <a:br>
              <a:rPr lang="uk-UA" sz="3200" b="1" i="1" dirty="0" smtClean="0">
                <a:solidFill>
                  <a:srgbClr val="FF0000"/>
                </a:solidFill>
                <a:latin typeface="Times New Roman" pitchFamily="18" charset="0"/>
                <a:cs typeface="Times New Roman" pitchFamily="18" charset="0"/>
              </a:rPr>
            </a:br>
            <a:r>
              <a:rPr lang="uk-UA" sz="2800" b="1" i="1" dirty="0">
                <a:solidFill>
                  <a:srgbClr val="FF0000"/>
                </a:solidFill>
                <a:latin typeface="Times New Roman" pitchFamily="18" charset="0"/>
                <a:cs typeface="Times New Roman" pitchFamily="18" charset="0"/>
              </a:rPr>
              <a:t>Представляє</a:t>
            </a:r>
            <a:r>
              <a:rPr lang="ru-RU" sz="2800" b="1" i="1" dirty="0" err="1">
                <a:solidFill>
                  <a:srgbClr val="FF0000"/>
                </a:solidFill>
                <a:latin typeface="Times New Roman" pitchFamily="18" charset="0"/>
                <a:cs typeface="Times New Roman" pitchFamily="18" charset="0"/>
              </a:rPr>
              <a:t>мо</a:t>
            </a:r>
            <a:r>
              <a:rPr lang="en-US" sz="2800" b="1" i="1" dirty="0">
                <a:solidFill>
                  <a:srgbClr val="FF0000"/>
                </a:solidFill>
                <a:latin typeface="Times New Roman" pitchFamily="18" charset="0"/>
                <a:cs typeface="Times New Roman" pitchFamily="18" charset="0"/>
              </a:rPr>
              <a:t>  </a:t>
            </a:r>
            <a:r>
              <a:rPr lang="uk-UA" sz="2800" b="1" i="1" dirty="0">
                <a:solidFill>
                  <a:srgbClr val="FF0000"/>
                </a:solidFill>
                <a:latin typeface="Times New Roman" pitchFamily="18" charset="0"/>
                <a:cs typeface="Times New Roman" pitchFamily="18" charset="0"/>
              </a:rPr>
              <a:t>серію навчально-методичних посібників </a:t>
            </a:r>
            <a:br>
              <a:rPr lang="uk-UA" sz="2800" b="1" i="1" dirty="0">
                <a:solidFill>
                  <a:srgbClr val="FF0000"/>
                </a:solidFill>
                <a:latin typeface="Times New Roman" pitchFamily="18" charset="0"/>
                <a:cs typeface="Times New Roman" pitchFamily="18" charset="0"/>
              </a:rPr>
            </a:br>
            <a:r>
              <a:rPr lang="uk-UA" sz="2800" b="1" i="1" dirty="0" smtClean="0">
                <a:solidFill>
                  <a:srgbClr val="FF0000"/>
                </a:solidFill>
                <a:latin typeface="Times New Roman" pitchFamily="18" charset="0"/>
                <a:cs typeface="Times New Roman" pitchFamily="18" charset="0"/>
              </a:rPr>
              <a:t>«</a:t>
            </a:r>
            <a:r>
              <a:rPr lang="ru-RU" sz="2800" b="1" i="1" dirty="0" err="1">
                <a:solidFill>
                  <a:srgbClr val="FF0000"/>
                </a:solidFill>
                <a:latin typeface="Times New Roman" pitchFamily="18" charset="0"/>
                <a:cs typeface="Times New Roman" pitchFamily="18" charset="0"/>
              </a:rPr>
              <a:t>Збірник</a:t>
            </a:r>
            <a:r>
              <a:rPr lang="ru-RU" sz="2800" b="1" i="1" dirty="0">
                <a:solidFill>
                  <a:srgbClr val="FF0000"/>
                </a:solidFill>
                <a:latin typeface="Times New Roman" pitchFamily="18" charset="0"/>
                <a:cs typeface="Times New Roman" pitchFamily="18" charset="0"/>
              </a:rPr>
              <a:t> </a:t>
            </a:r>
            <a:r>
              <a:rPr lang="ru-RU" sz="2800" b="1" i="1" dirty="0" err="1">
                <a:solidFill>
                  <a:srgbClr val="FF0000"/>
                </a:solidFill>
                <a:latin typeface="Times New Roman" pitchFamily="18" charset="0"/>
                <a:cs typeface="Times New Roman" pitchFamily="18" charset="0"/>
              </a:rPr>
              <a:t>нескладних</a:t>
            </a:r>
            <a:r>
              <a:rPr lang="ru-RU" sz="2800" b="1" i="1" dirty="0">
                <a:solidFill>
                  <a:srgbClr val="FF0000"/>
                </a:solidFill>
                <a:latin typeface="Times New Roman" pitchFamily="18" charset="0"/>
                <a:cs typeface="Times New Roman" pitchFamily="18" charset="0"/>
              </a:rPr>
              <a:t>, але </a:t>
            </a:r>
            <a:r>
              <a:rPr lang="ru-RU" sz="2800" b="1" i="1" dirty="0" err="1">
                <a:solidFill>
                  <a:srgbClr val="FF0000"/>
                </a:solidFill>
                <a:latin typeface="Times New Roman" pitchFamily="18" charset="0"/>
                <a:cs typeface="Times New Roman" pitchFamily="18" charset="0"/>
              </a:rPr>
              <a:t>корисних</a:t>
            </a:r>
            <a:r>
              <a:rPr lang="ru-RU" sz="2800" b="1" i="1" dirty="0">
                <a:solidFill>
                  <a:srgbClr val="FF0000"/>
                </a:solidFill>
                <a:latin typeface="Times New Roman" pitchFamily="18" charset="0"/>
                <a:cs typeface="Times New Roman" pitchFamily="18" charset="0"/>
              </a:rPr>
              <a:t> </a:t>
            </a:r>
            <a:r>
              <a:rPr lang="ru-RU" sz="2800" b="1" i="1" dirty="0" err="1">
                <a:solidFill>
                  <a:srgbClr val="FF0000"/>
                </a:solidFill>
                <a:latin typeface="Times New Roman" pitchFamily="18" charset="0"/>
                <a:cs typeface="Times New Roman" pitchFamily="18" charset="0"/>
              </a:rPr>
              <a:t>вправ</a:t>
            </a:r>
            <a:r>
              <a:rPr lang="ru-RU" sz="2800" b="1" i="1" dirty="0">
                <a:solidFill>
                  <a:srgbClr val="FF0000"/>
                </a:solidFill>
                <a:latin typeface="Times New Roman" pitchFamily="18" charset="0"/>
                <a:cs typeface="Times New Roman" pitchFamily="18" charset="0"/>
              </a:rPr>
              <a:t>…»</a:t>
            </a:r>
            <a:endParaRPr lang="uk-UA" sz="2800" b="1" i="1" dirty="0">
              <a:solidFill>
                <a:srgbClr val="FF0000"/>
              </a:solidFill>
              <a:latin typeface="Times New Roman" pitchFamily="18" charset="0"/>
              <a:cs typeface="Times New Roman" pitchFamily="18"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25" y="1781591"/>
            <a:ext cx="1475656" cy="2117567"/>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8106" y="1781591"/>
            <a:ext cx="1528375" cy="2116800"/>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7904" y="1821740"/>
            <a:ext cx="1517421" cy="2116800"/>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97535" y="1838070"/>
            <a:ext cx="1522878" cy="2116800"/>
          </a:xfrm>
          <a:prstGeom prst="rect">
            <a:avLst/>
          </a:prstGeom>
        </p:spPr>
      </p:pic>
      <p:pic>
        <p:nvPicPr>
          <p:cNvPr id="10" name="Рисунок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05943" y="1857894"/>
            <a:ext cx="1550769" cy="2116800"/>
          </a:xfrm>
          <a:prstGeom prst="rect">
            <a:avLst/>
          </a:prstGeom>
        </p:spPr>
      </p:pic>
      <p:pic>
        <p:nvPicPr>
          <p:cNvPr id="11" name="Рисунок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825" y="4291175"/>
            <a:ext cx="1281139" cy="1800000"/>
          </a:xfrm>
          <a:prstGeom prst="rect">
            <a:avLst/>
          </a:prstGeom>
        </p:spPr>
      </p:pic>
      <p:pic>
        <p:nvPicPr>
          <p:cNvPr id="12" name="Рисунок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3559" y="4358204"/>
            <a:ext cx="1281139" cy="1800000"/>
          </a:xfrm>
          <a:prstGeom prst="rect">
            <a:avLst/>
          </a:prstGeom>
        </p:spPr>
      </p:pic>
      <p:pic>
        <p:nvPicPr>
          <p:cNvPr id="13" name="Рисунок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27364" y="4391826"/>
            <a:ext cx="1318682" cy="1800000"/>
          </a:xfrm>
          <a:prstGeom prst="rect">
            <a:avLst/>
          </a:prstGeom>
        </p:spPr>
      </p:pic>
      <p:pic>
        <p:nvPicPr>
          <p:cNvPr id="14" name="Рисунок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16015" y="4400947"/>
            <a:ext cx="1318682" cy="1800000"/>
          </a:xfrm>
          <a:prstGeom prst="rect">
            <a:avLst/>
          </a:prstGeom>
        </p:spPr>
      </p:pic>
      <p:pic>
        <p:nvPicPr>
          <p:cNvPr id="15" name="Рисунок 1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190647" y="4452968"/>
            <a:ext cx="1341936" cy="1800000"/>
          </a:xfrm>
          <a:prstGeom prst="rect">
            <a:avLst/>
          </a:prstGeom>
        </p:spPr>
      </p:pic>
      <p:pic>
        <p:nvPicPr>
          <p:cNvPr id="16" name="Рисунок 1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761211" y="4452968"/>
            <a:ext cx="1295501" cy="180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par>
                                <p:cTn id="14" presetID="16" presetClass="entr" presetSubtype="21"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par>
                                <p:cTn id="17" presetID="16" presetClass="entr" presetSubtype="2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par>
                                <p:cTn id="20" presetID="16" presetClass="entr" presetSubtype="21"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16" presetClass="entr" presetSubtype="21"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par>
                                <p:cTn id="31" presetID="16" presetClass="entr" presetSubtype="21"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arn(inVertical)">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inVertical)">
                                      <p:cBhvr>
                                        <p:cTn id="38" dur="500"/>
                                        <p:tgtEl>
                                          <p:spTgt spid="13"/>
                                        </p:tgtEl>
                                      </p:cBhvr>
                                    </p:animEffect>
                                  </p:childTnLst>
                                </p:cTn>
                              </p:par>
                              <p:par>
                                <p:cTn id="39" presetID="16" presetClass="entr" presetSubtype="21"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arn(inVertical)">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barn(inVertical)">
                                      <p:cBhvr>
                                        <p:cTn id="46" dur="500"/>
                                        <p:tgtEl>
                                          <p:spTgt spid="15"/>
                                        </p:tgtEl>
                                      </p:cBhvr>
                                    </p:animEffect>
                                  </p:childTnLst>
                                </p:cTn>
                              </p:par>
                              <p:par>
                                <p:cTn id="47" presetID="16" presetClass="entr" presetSubtype="21"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barn(inVertical)">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71488" y="-3515737"/>
            <a:ext cx="8060952" cy="2585323"/>
          </a:xfrm>
          <a:prstGeom prst="rect">
            <a:avLst/>
          </a:prstGeom>
        </p:spPr>
        <p:txBody>
          <a:bodyPr wrap="square">
            <a:spAutoFit/>
          </a:bodyPr>
          <a:lstStyle/>
          <a:p>
            <a:pPr lvl="0" fontAlgn="auto">
              <a:spcAft>
                <a:spcPts val="0"/>
              </a:spcAft>
            </a:pPr>
            <a:r>
              <a:rPr lang="uk-UA" dirty="0">
                <a:solidFill>
                  <a:srgbClr val="242852"/>
                </a:solidFill>
                <a:latin typeface="Times New Roman" pitchFamily="18" charset="0"/>
                <a:ea typeface="+mj-ea"/>
                <a:cs typeface="Times New Roman" pitchFamily="18" charset="0"/>
              </a:rPr>
              <a:t>Основна мета посібника — допомогти вчителю математики у доборі нескладних, але корисних вправ (в основному, початкового та середнього рівня навчальних досягнень) з  шкільного курсу алгебри та геометрії 7 класу. Саме таких вправ бракую у діючих підручниках. Ці вправи учитель може пропонувати на різних етапах навчання: під час повторення, актуалізації опорних знань, вивчення нового матеріалу та його закріплення. Посібник написано відповідно до програми,тому легко адаптується до будь-якого підручника. </a:t>
            </a:r>
            <a:r>
              <a:rPr lang="uk-UA" dirty="0">
                <a:solidFill>
                  <a:srgbClr val="242852"/>
                </a:solidFill>
                <a:latin typeface="Calibri"/>
                <a:ea typeface="+mj-ea"/>
                <a:cs typeface="+mj-cs"/>
              </a:rPr>
              <a:t/>
            </a:r>
            <a:br>
              <a:rPr lang="uk-UA" dirty="0">
                <a:solidFill>
                  <a:srgbClr val="242852"/>
                </a:solidFill>
                <a:latin typeface="Calibri"/>
                <a:ea typeface="+mj-ea"/>
                <a:cs typeface="+mj-cs"/>
              </a:rPr>
            </a:br>
            <a:endParaRPr lang="uk-UA" dirty="0">
              <a:solidFill>
                <a:srgbClr val="242852"/>
              </a:solidFill>
              <a:latin typeface="Calibri"/>
              <a:ea typeface="+mj-ea"/>
              <a:cs typeface="+mj-cs"/>
            </a:endParaRPr>
          </a:p>
        </p:txBody>
      </p:sp>
      <p:sp>
        <p:nvSpPr>
          <p:cNvPr id="5" name="Прямоугольник 4"/>
          <p:cNvSpPr/>
          <p:nvPr/>
        </p:nvSpPr>
        <p:spPr>
          <a:xfrm>
            <a:off x="471488" y="1052736"/>
            <a:ext cx="7844928" cy="2308324"/>
          </a:xfrm>
          <a:prstGeom prst="rect">
            <a:avLst/>
          </a:prstGeom>
        </p:spPr>
        <p:txBody>
          <a:bodyPr wrap="square">
            <a:spAutoFit/>
          </a:bodyPr>
          <a:lstStyle/>
          <a:p>
            <a:pPr marL="285750" indent="-285750" hangingPunct="0">
              <a:buFont typeface="Wingdings" pitchFamily="2" charset="2"/>
              <a:buChar char="q"/>
            </a:pPr>
            <a:r>
              <a:rPr lang="uk-UA" dirty="0" smtClean="0">
                <a:latin typeface="Times New Roman" pitchFamily="18" charset="0"/>
                <a:cs typeface="Times New Roman" pitchFamily="18" charset="0"/>
              </a:rPr>
              <a:t>    </a:t>
            </a:r>
            <a:r>
              <a:rPr lang="uk-UA" b="1" dirty="0" smtClean="0">
                <a:latin typeface="Times New Roman" pitchFamily="18" charset="0"/>
                <a:cs typeface="Times New Roman" pitchFamily="18" charset="0"/>
              </a:rPr>
              <a:t>Основна </a:t>
            </a:r>
            <a:r>
              <a:rPr lang="uk-UA" b="1" dirty="0">
                <a:latin typeface="Times New Roman" pitchFamily="18" charset="0"/>
                <a:cs typeface="Times New Roman" pitchFamily="18" charset="0"/>
              </a:rPr>
              <a:t>мета </a:t>
            </a:r>
            <a:r>
              <a:rPr lang="uk-UA" b="1" dirty="0" smtClean="0">
                <a:latin typeface="Times New Roman" pitchFamily="18" charset="0"/>
                <a:cs typeface="Times New Roman" pitchFamily="18" charset="0"/>
              </a:rPr>
              <a:t>посібників </a:t>
            </a:r>
            <a:r>
              <a:rPr lang="uk-UA" dirty="0">
                <a:latin typeface="Times New Roman" pitchFamily="18" charset="0"/>
                <a:cs typeface="Times New Roman" pitchFamily="18" charset="0"/>
              </a:rPr>
              <a:t>— допомогти вчителю математики у доборі нескладних, але корисних вправ (в основному, початкового та середнього рівня навчальних </a:t>
            </a:r>
            <a:r>
              <a:rPr lang="uk-UA" dirty="0" smtClean="0">
                <a:latin typeface="Times New Roman" pitchFamily="18" charset="0"/>
                <a:cs typeface="Times New Roman" pitchFamily="18" charset="0"/>
              </a:rPr>
              <a:t>досягнень</a:t>
            </a:r>
            <a:r>
              <a:rPr lang="en-US" dirty="0" smtClean="0">
                <a:latin typeface="Times New Roman" pitchFamily="18" charset="0"/>
                <a:cs typeface="Times New Roman" pitchFamily="18" charset="0"/>
              </a:rPr>
              <a:t>)</a:t>
            </a:r>
            <a:r>
              <a:rPr lang="uk-UA" dirty="0" smtClean="0">
                <a:latin typeface="Times New Roman" pitchFamily="18" charset="0"/>
                <a:cs typeface="Times New Roman" pitchFamily="18" charset="0"/>
              </a:rPr>
              <a:t>. </a:t>
            </a:r>
            <a:r>
              <a:rPr lang="uk-UA" dirty="0">
                <a:latin typeface="Times New Roman" pitchFamily="18" charset="0"/>
                <a:cs typeface="Times New Roman" pitchFamily="18" charset="0"/>
              </a:rPr>
              <a:t>Саме таких вправ бракую у діючих підручниках. Ці вправи учитель може пропонувати на різних етапах навчання: під час повторення, актуалізації опорних знань, вивчення нового матеріалу та його закріплення. </a:t>
            </a:r>
            <a:endParaRPr lang="uk-UA" dirty="0" smtClean="0">
              <a:latin typeface="Times New Roman" pitchFamily="18" charset="0"/>
              <a:cs typeface="Times New Roman" pitchFamily="18" charset="0"/>
            </a:endParaRPr>
          </a:p>
          <a:p>
            <a:pPr marL="285750" indent="-285750" hangingPunct="0">
              <a:buFont typeface="Wingdings" pitchFamily="2" charset="2"/>
              <a:buChar char="q"/>
            </a:pPr>
            <a:r>
              <a:rPr lang="uk-UA" b="1" dirty="0" smtClean="0">
                <a:latin typeface="Times New Roman" pitchFamily="18" charset="0"/>
                <a:cs typeface="Times New Roman" pitchFamily="18" charset="0"/>
              </a:rPr>
              <a:t>     Посібники </a:t>
            </a:r>
            <a:r>
              <a:rPr lang="uk-UA" b="1" dirty="0">
                <a:latin typeface="Times New Roman" pitchFamily="18" charset="0"/>
                <a:cs typeface="Times New Roman" pitchFamily="18" charset="0"/>
              </a:rPr>
              <a:t>написано відповідно до програми</a:t>
            </a:r>
            <a:r>
              <a:rPr lang="uk-UA" dirty="0" smtClean="0">
                <a:latin typeface="Times New Roman" pitchFamily="18" charset="0"/>
                <a:cs typeface="Times New Roman" pitchFamily="18" charset="0"/>
              </a:rPr>
              <a:t>, тому </a:t>
            </a:r>
            <a:r>
              <a:rPr lang="uk-UA" dirty="0">
                <a:latin typeface="Times New Roman" pitchFamily="18" charset="0"/>
                <a:cs typeface="Times New Roman" pitchFamily="18" charset="0"/>
              </a:rPr>
              <a:t>легко </a:t>
            </a:r>
            <a:r>
              <a:rPr lang="uk-UA" dirty="0" smtClean="0">
                <a:latin typeface="Times New Roman" pitchFamily="18" charset="0"/>
                <a:cs typeface="Times New Roman" pitchFamily="18" charset="0"/>
              </a:rPr>
              <a:t>адаптуються </a:t>
            </a:r>
            <a:r>
              <a:rPr lang="uk-UA" dirty="0">
                <a:latin typeface="Times New Roman" pitchFamily="18" charset="0"/>
                <a:cs typeface="Times New Roman" pitchFamily="18" charset="0"/>
              </a:rPr>
              <a:t>до будь-якого підручника. </a:t>
            </a:r>
          </a:p>
        </p:txBody>
      </p:sp>
      <p:sp>
        <p:nvSpPr>
          <p:cNvPr id="6" name="Прямоугольник 5"/>
          <p:cNvSpPr/>
          <p:nvPr/>
        </p:nvSpPr>
        <p:spPr>
          <a:xfrm>
            <a:off x="471488" y="3361060"/>
            <a:ext cx="8060952" cy="2031325"/>
          </a:xfrm>
          <a:prstGeom prst="rect">
            <a:avLst/>
          </a:prstGeom>
        </p:spPr>
        <p:txBody>
          <a:bodyPr wrap="square">
            <a:spAutoFit/>
          </a:bodyPr>
          <a:lstStyle/>
          <a:p>
            <a:pPr marL="285750" indent="-285750" hangingPunct="0">
              <a:buFont typeface="Wingdings" pitchFamily="2" charset="2"/>
              <a:buChar char="q"/>
            </a:pPr>
            <a:r>
              <a:rPr lang="uk-UA" dirty="0" smtClean="0">
                <a:latin typeface="Times New Roman" pitchFamily="18" charset="0"/>
                <a:cs typeface="Times New Roman" pitchFamily="18" charset="0"/>
              </a:rPr>
              <a:t>     Під </a:t>
            </a:r>
            <a:r>
              <a:rPr lang="uk-UA" dirty="0">
                <a:latin typeface="Times New Roman" pitchFamily="18" charset="0"/>
                <a:cs typeface="Times New Roman" pitchFamily="18" charset="0"/>
              </a:rPr>
              <a:t>час виконання запропонованих вправ учні закріплюють теоретичні знання, тренують пам’ять, підвищують свою логічну та </a:t>
            </a:r>
            <a:r>
              <a:rPr lang="uk-UA" dirty="0" err="1" smtClean="0">
                <a:latin typeface="Times New Roman" pitchFamily="18" charset="0"/>
                <a:cs typeface="Times New Roman" pitchFamily="18" charset="0"/>
              </a:rPr>
              <a:t>загальноматематичну</a:t>
            </a:r>
            <a:r>
              <a:rPr lang="uk-UA" dirty="0" smtClean="0">
                <a:latin typeface="Times New Roman" pitchFamily="18" charset="0"/>
                <a:cs typeface="Times New Roman" pitchFamily="18" charset="0"/>
              </a:rPr>
              <a:t> </a:t>
            </a:r>
            <a:r>
              <a:rPr lang="uk-UA" dirty="0">
                <a:latin typeface="Times New Roman" pitchFamily="18" charset="0"/>
                <a:cs typeface="Times New Roman" pitchFamily="18" charset="0"/>
              </a:rPr>
              <a:t>культуру. Нескладні вправи розвивають в учнів уважність, спостережливість, ініціативу, пробуджують інтерес до математики. Розв’язавши нескладну вправу слабкий учень повинен повірити у свої сили, для середнього та сильного учня розв’язування таких вправ дозволить закласти фундамент для розв’язування складніших вправ.  </a:t>
            </a:r>
          </a:p>
        </p:txBody>
      </p:sp>
    </p:spTree>
    <p:extLst>
      <p:ext uri="{BB962C8B-B14F-4D97-AF65-F5344CB8AC3E}">
        <p14:creationId xmlns:p14="http://schemas.microsoft.com/office/powerpoint/2010/main" val="52178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06880" y="1131819"/>
            <a:ext cx="7625560" cy="3416320"/>
          </a:xfrm>
          <a:prstGeom prst="rect">
            <a:avLst/>
          </a:prstGeom>
        </p:spPr>
        <p:txBody>
          <a:bodyPr wrap="square">
            <a:spAutoFit/>
          </a:bodyPr>
          <a:lstStyle/>
          <a:p>
            <a:pPr marL="285750" indent="-285750">
              <a:buFont typeface="Wingdings" pitchFamily="2" charset="2"/>
              <a:buChar char="q"/>
            </a:pPr>
            <a:r>
              <a:rPr lang="uk-UA" dirty="0" smtClean="0">
                <a:latin typeface="Times New Roman" pitchFamily="18" charset="0"/>
                <a:cs typeface="Times New Roman" pitchFamily="18" charset="0"/>
              </a:rPr>
              <a:t>     Переважну </a:t>
            </a:r>
            <a:r>
              <a:rPr lang="uk-UA" dirty="0">
                <a:latin typeface="Times New Roman" pitchFamily="18" charset="0"/>
                <a:cs typeface="Times New Roman" pitchFamily="18" charset="0"/>
              </a:rPr>
              <a:t>більшість вправ, запропонованих у </a:t>
            </a:r>
            <a:r>
              <a:rPr lang="uk-UA" dirty="0" smtClean="0">
                <a:latin typeface="Times New Roman" pitchFamily="18" charset="0"/>
                <a:cs typeface="Times New Roman" pitchFamily="18" charset="0"/>
              </a:rPr>
              <a:t>посібниках, </a:t>
            </a:r>
            <a:r>
              <a:rPr lang="uk-UA" dirty="0">
                <a:latin typeface="Times New Roman" pitchFamily="18" charset="0"/>
                <a:cs typeface="Times New Roman" pitchFamily="18" charset="0"/>
              </a:rPr>
              <a:t>можна виконувати без додаткових записів на дошці чи рисунків, хоча </a:t>
            </a:r>
            <a:r>
              <a:rPr lang="uk-UA" dirty="0" smtClean="0">
                <a:latin typeface="Times New Roman" pitchFamily="18" charset="0"/>
                <a:cs typeface="Times New Roman" pitchFamily="18" charset="0"/>
              </a:rPr>
              <a:t>посібники </a:t>
            </a:r>
            <a:r>
              <a:rPr lang="uk-UA" dirty="0">
                <a:latin typeface="Times New Roman" pitchFamily="18" charset="0"/>
                <a:cs typeface="Times New Roman" pitchFamily="18" charset="0"/>
              </a:rPr>
              <a:t>містить вправи, в яких додаткові записи (наприклад, додаткова побудова в геометричній задачі) є необхідними. Складніші вправи позначено зірочкою</a:t>
            </a:r>
            <a:r>
              <a:rPr lang="uk-UA" dirty="0" smtClean="0">
                <a:latin typeface="Times New Roman" pitchFamily="18" charset="0"/>
                <a:cs typeface="Times New Roman" pitchFamily="18" charset="0"/>
              </a:rPr>
              <a:t>.</a:t>
            </a:r>
          </a:p>
          <a:p>
            <a:endParaRPr lang="uk-UA" dirty="0" smtClean="0">
              <a:latin typeface="Times New Roman" pitchFamily="18" charset="0"/>
              <a:cs typeface="Times New Roman" pitchFamily="18" charset="0"/>
            </a:endParaRPr>
          </a:p>
          <a:p>
            <a:endParaRPr lang="uk-UA" dirty="0">
              <a:latin typeface="Times New Roman" pitchFamily="18" charset="0"/>
              <a:cs typeface="Times New Roman" pitchFamily="18" charset="0"/>
            </a:endParaRPr>
          </a:p>
          <a:p>
            <a:pPr marL="285750" indent="-285750">
              <a:buFont typeface="Wingdings" pitchFamily="2" charset="2"/>
              <a:buChar char="q"/>
            </a:pPr>
            <a:r>
              <a:rPr lang="uk-UA" dirty="0" smtClean="0">
                <a:latin typeface="Times New Roman" pitchFamily="18" charset="0"/>
                <a:cs typeface="Times New Roman" pitchFamily="18" charset="0"/>
              </a:rPr>
              <a:t>     Абсолютна </a:t>
            </a:r>
            <a:r>
              <a:rPr lang="uk-UA" dirty="0">
                <a:latin typeface="Times New Roman" pitchFamily="18" charset="0"/>
                <a:cs typeface="Times New Roman" pitchFamily="18" charset="0"/>
              </a:rPr>
              <a:t>більшість вправ, запропонованих у  </a:t>
            </a:r>
            <a:r>
              <a:rPr lang="uk-UA" dirty="0" smtClean="0">
                <a:latin typeface="Times New Roman" pitchFamily="18" charset="0"/>
                <a:cs typeface="Times New Roman" pitchFamily="18" charset="0"/>
              </a:rPr>
              <a:t>посібниках </a:t>
            </a:r>
            <a:r>
              <a:rPr lang="uk-UA" dirty="0">
                <a:latin typeface="Times New Roman" pitchFamily="18" charset="0"/>
                <a:cs typeface="Times New Roman" pitchFamily="18" charset="0"/>
              </a:rPr>
              <a:t>або потребують миттєвої відповіді, або розв’язуються за допомогою 1-3 логічних  кроків . Саме такі вправи складають першу частину завдань зовнішнього незалежного оцінювання. Тому </a:t>
            </a:r>
            <a:r>
              <a:rPr lang="uk-UA" dirty="0" smtClean="0">
                <a:latin typeface="Times New Roman" pitchFamily="18" charset="0"/>
                <a:cs typeface="Times New Roman" pitchFamily="18" charset="0"/>
              </a:rPr>
              <a:t>посібники </a:t>
            </a:r>
            <a:r>
              <a:rPr lang="uk-UA" dirty="0">
                <a:latin typeface="Times New Roman" pitchFamily="18" charset="0"/>
                <a:cs typeface="Times New Roman" pitchFamily="18" charset="0"/>
              </a:rPr>
              <a:t>також </a:t>
            </a:r>
            <a:r>
              <a:rPr lang="uk-UA" dirty="0" smtClean="0">
                <a:latin typeface="Times New Roman" pitchFamily="18" charset="0"/>
                <a:cs typeface="Times New Roman" pitchFamily="18" charset="0"/>
              </a:rPr>
              <a:t>принесуть </a:t>
            </a:r>
            <a:r>
              <a:rPr lang="uk-UA" dirty="0">
                <a:latin typeface="Times New Roman" pitchFamily="18" charset="0"/>
                <a:cs typeface="Times New Roman" pitchFamily="18" charset="0"/>
              </a:rPr>
              <a:t>користь тим, хто готується до  ЗНО. </a:t>
            </a:r>
          </a:p>
        </p:txBody>
      </p:sp>
    </p:spTree>
    <p:extLst>
      <p:ext uri="{BB962C8B-B14F-4D97-AF65-F5344CB8AC3E}">
        <p14:creationId xmlns:p14="http://schemas.microsoft.com/office/powerpoint/2010/main" val="11126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457200" y="836713"/>
            <a:ext cx="4038600" cy="2304256"/>
          </a:xfrm>
        </p:spPr>
        <p:txBody>
          <a:bodyPr/>
          <a:lstStyle/>
          <a:p>
            <a:pPr>
              <a:buFont typeface="Wingdings" pitchFamily="2" charset="2"/>
              <a:buChar char="v"/>
            </a:pPr>
            <a:r>
              <a:rPr lang="ru-RU" sz="1800" dirty="0" err="1">
                <a:solidFill>
                  <a:srgbClr val="FF0000"/>
                </a:solidFill>
                <a:latin typeface="Times New Roman" pitchFamily="18" charset="0"/>
                <a:cs typeface="Times New Roman" pitchFamily="18" charset="0"/>
              </a:rPr>
              <a:t>Зовнішн</a:t>
            </a:r>
            <a:r>
              <a:rPr lang="uk-UA" sz="1800" dirty="0">
                <a:solidFill>
                  <a:srgbClr val="FF0000"/>
                </a:solidFill>
                <a:latin typeface="Times New Roman" pitchFamily="18" charset="0"/>
                <a:cs typeface="Times New Roman" pitchFamily="18" charset="0"/>
              </a:rPr>
              <a:t>є</a:t>
            </a:r>
            <a:r>
              <a:rPr lang="ru-RU" sz="1800" dirty="0">
                <a:solidFill>
                  <a:srgbClr val="FF0000"/>
                </a:solidFill>
                <a:latin typeface="Times New Roman" pitchFamily="18" charset="0"/>
                <a:cs typeface="Times New Roman" pitchFamily="18" charset="0"/>
              </a:rPr>
              <a:t> </a:t>
            </a:r>
            <a:r>
              <a:rPr lang="ru-RU" sz="1800" dirty="0" err="1">
                <a:solidFill>
                  <a:srgbClr val="FF0000"/>
                </a:solidFill>
                <a:latin typeface="Times New Roman" pitchFamily="18" charset="0"/>
                <a:cs typeface="Times New Roman" pitchFamily="18" charset="0"/>
              </a:rPr>
              <a:t>незалежн</a:t>
            </a:r>
            <a:r>
              <a:rPr lang="uk-UA" sz="1800" dirty="0">
                <a:solidFill>
                  <a:srgbClr val="FF0000"/>
                </a:solidFill>
                <a:latin typeface="Times New Roman" pitchFamily="18" charset="0"/>
                <a:cs typeface="Times New Roman" pitchFamily="18" charset="0"/>
              </a:rPr>
              <a:t>е</a:t>
            </a:r>
            <a:r>
              <a:rPr lang="ru-RU" sz="1800" dirty="0">
                <a:solidFill>
                  <a:srgbClr val="FF0000"/>
                </a:solidFill>
                <a:latin typeface="Times New Roman" pitchFamily="18" charset="0"/>
                <a:cs typeface="Times New Roman" pitchFamily="18" charset="0"/>
              </a:rPr>
              <a:t> </a:t>
            </a:r>
            <a:r>
              <a:rPr lang="ru-RU" sz="1800" dirty="0" err="1">
                <a:solidFill>
                  <a:srgbClr val="FF0000"/>
                </a:solidFill>
                <a:latin typeface="Times New Roman" pitchFamily="18" charset="0"/>
                <a:cs typeface="Times New Roman" pitchFamily="18" charset="0"/>
              </a:rPr>
              <a:t>оцінювання</a:t>
            </a:r>
            <a:r>
              <a:rPr lang="uk-UA" sz="1800" dirty="0">
                <a:solidFill>
                  <a:srgbClr val="FF0000"/>
                </a:solidFill>
                <a:latin typeface="Times New Roman" pitchFamily="18" charset="0"/>
                <a:cs typeface="Times New Roman" pitchFamily="18" charset="0"/>
              </a:rPr>
              <a:t> з математики </a:t>
            </a:r>
          </a:p>
          <a:p>
            <a:pPr marL="0" indent="0">
              <a:buNone/>
            </a:pPr>
            <a:r>
              <a:rPr lang="uk-UA" sz="1800" dirty="0" smtClean="0">
                <a:latin typeface="Times New Roman" pitchFamily="18" charset="0"/>
                <a:cs typeface="Times New Roman" pitchFamily="18" charset="0"/>
              </a:rPr>
              <a:t>        2010 </a:t>
            </a:r>
            <a:r>
              <a:rPr lang="uk-UA" sz="1800" dirty="0">
                <a:latin typeface="Times New Roman" pitchFamily="18" charset="0"/>
                <a:cs typeface="Times New Roman" pitchFamily="18" charset="0"/>
              </a:rPr>
              <a:t>рік (основна сесія №1)</a:t>
            </a:r>
          </a:p>
          <a:p>
            <a:endParaRPr lang="uk-UA" dirty="0"/>
          </a:p>
        </p:txBody>
      </p:sp>
      <p:sp>
        <p:nvSpPr>
          <p:cNvPr id="4" name="Объект 3"/>
          <p:cNvSpPr>
            <a:spLocks noGrp="1"/>
          </p:cNvSpPr>
          <p:nvPr>
            <p:ph sz="half" idx="2"/>
          </p:nvPr>
        </p:nvSpPr>
        <p:spPr>
          <a:xfrm>
            <a:off x="4616230" y="836712"/>
            <a:ext cx="4038600" cy="2520280"/>
          </a:xfrm>
        </p:spPr>
        <p:txBody>
          <a:bodyPr>
            <a:normAutofit/>
          </a:bodyPr>
          <a:lstStyle/>
          <a:p>
            <a:pPr>
              <a:buFont typeface="Wingdings" pitchFamily="2" charset="2"/>
              <a:buChar char="v"/>
            </a:pPr>
            <a:r>
              <a:rPr lang="uk-UA" sz="1800" dirty="0">
                <a:solidFill>
                  <a:schemeClr val="bg2">
                    <a:lumMod val="75000"/>
                  </a:schemeClr>
                </a:solidFill>
                <a:latin typeface="Times New Roman" pitchFamily="18" charset="0"/>
                <a:cs typeface="Times New Roman" pitchFamily="18" charset="0"/>
              </a:rPr>
              <a:t>Посібник «</a:t>
            </a:r>
            <a:r>
              <a:rPr lang="ru-RU" sz="1800" dirty="0" err="1">
                <a:solidFill>
                  <a:schemeClr val="bg2">
                    <a:lumMod val="75000"/>
                  </a:schemeClr>
                </a:solidFill>
                <a:latin typeface="Times New Roman" pitchFamily="18" charset="0"/>
                <a:cs typeface="Times New Roman" pitchFamily="18" charset="0"/>
              </a:rPr>
              <a:t>Збірник</a:t>
            </a:r>
            <a:r>
              <a:rPr lang="ru-RU" sz="1800" dirty="0">
                <a:solidFill>
                  <a:schemeClr val="bg2">
                    <a:lumMod val="75000"/>
                  </a:schemeClr>
                </a:solidFill>
                <a:latin typeface="Times New Roman" pitchFamily="18" charset="0"/>
                <a:cs typeface="Times New Roman" pitchFamily="18" charset="0"/>
              </a:rPr>
              <a:t> </a:t>
            </a:r>
            <a:r>
              <a:rPr lang="ru-RU" sz="1800" dirty="0" err="1">
                <a:solidFill>
                  <a:schemeClr val="bg2">
                    <a:lumMod val="75000"/>
                  </a:schemeClr>
                </a:solidFill>
                <a:latin typeface="Times New Roman" pitchFamily="18" charset="0"/>
                <a:cs typeface="Times New Roman" pitchFamily="18" charset="0"/>
              </a:rPr>
              <a:t>нескладних</a:t>
            </a:r>
            <a:r>
              <a:rPr lang="ru-RU" sz="1800" dirty="0">
                <a:solidFill>
                  <a:schemeClr val="bg2">
                    <a:lumMod val="75000"/>
                  </a:schemeClr>
                </a:solidFill>
                <a:latin typeface="Times New Roman" pitchFamily="18" charset="0"/>
                <a:cs typeface="Times New Roman" pitchFamily="18" charset="0"/>
              </a:rPr>
              <a:t>, але </a:t>
            </a:r>
            <a:r>
              <a:rPr lang="ru-RU" sz="1800" dirty="0" err="1">
                <a:solidFill>
                  <a:schemeClr val="bg2">
                    <a:lumMod val="75000"/>
                  </a:schemeClr>
                </a:solidFill>
                <a:latin typeface="Times New Roman" pitchFamily="18" charset="0"/>
                <a:cs typeface="Times New Roman" pitchFamily="18" charset="0"/>
              </a:rPr>
              <a:t>корисних</a:t>
            </a:r>
            <a:r>
              <a:rPr lang="ru-RU" sz="1800" dirty="0">
                <a:solidFill>
                  <a:schemeClr val="bg2">
                    <a:lumMod val="75000"/>
                  </a:schemeClr>
                </a:solidFill>
                <a:latin typeface="Times New Roman" pitchFamily="18" charset="0"/>
                <a:cs typeface="Times New Roman" pitchFamily="18" charset="0"/>
              </a:rPr>
              <a:t> </a:t>
            </a:r>
            <a:r>
              <a:rPr lang="ru-RU" sz="1800" dirty="0" err="1">
                <a:solidFill>
                  <a:schemeClr val="bg2">
                    <a:lumMod val="75000"/>
                  </a:schemeClr>
                </a:solidFill>
                <a:latin typeface="Times New Roman" pitchFamily="18" charset="0"/>
                <a:cs typeface="Times New Roman" pitchFamily="18" charset="0"/>
              </a:rPr>
              <a:t>вправ</a:t>
            </a:r>
            <a:r>
              <a:rPr lang="ru-RU" sz="1800" dirty="0">
                <a:solidFill>
                  <a:schemeClr val="bg2">
                    <a:lumMod val="75000"/>
                  </a:schemeClr>
                </a:solidFill>
                <a:latin typeface="Times New Roman" pitchFamily="18" charset="0"/>
                <a:cs typeface="Times New Roman" pitchFamily="18" charset="0"/>
              </a:rPr>
              <a:t> з </a:t>
            </a:r>
            <a:r>
              <a:rPr lang="ru-RU" sz="1800" dirty="0" err="1">
                <a:solidFill>
                  <a:schemeClr val="bg2">
                    <a:lumMod val="75000"/>
                  </a:schemeClr>
                </a:solidFill>
                <a:latin typeface="Times New Roman" pitchFamily="18" charset="0"/>
                <a:cs typeface="Times New Roman" pitchFamily="18" charset="0"/>
              </a:rPr>
              <a:t>алгебри</a:t>
            </a:r>
            <a:r>
              <a:rPr lang="ru-RU" sz="1800" dirty="0">
                <a:solidFill>
                  <a:schemeClr val="bg2">
                    <a:lumMod val="75000"/>
                  </a:schemeClr>
                </a:solidFill>
                <a:latin typeface="Times New Roman" pitchFamily="18" charset="0"/>
                <a:cs typeface="Times New Roman" pitchFamily="18" charset="0"/>
              </a:rPr>
              <a:t> та </a:t>
            </a:r>
            <a:endParaRPr lang="ru-RU" sz="1800" dirty="0" smtClean="0">
              <a:solidFill>
                <a:schemeClr val="bg2">
                  <a:lumMod val="75000"/>
                </a:schemeClr>
              </a:solidFill>
              <a:latin typeface="Times New Roman" pitchFamily="18" charset="0"/>
              <a:cs typeface="Times New Roman" pitchFamily="18" charset="0"/>
            </a:endParaRPr>
          </a:p>
          <a:p>
            <a:pPr marL="0" indent="0">
              <a:buNone/>
            </a:pPr>
            <a:r>
              <a:rPr lang="ru-RU" sz="1800" dirty="0" smtClean="0">
                <a:solidFill>
                  <a:schemeClr val="bg2">
                    <a:lumMod val="75000"/>
                  </a:schemeClr>
                </a:solidFill>
                <a:latin typeface="Times New Roman" pitchFamily="18" charset="0"/>
                <a:cs typeface="Times New Roman" pitchFamily="18" charset="0"/>
              </a:rPr>
              <a:t>      </a:t>
            </a:r>
            <a:r>
              <a:rPr lang="ru-RU" sz="1800" dirty="0" err="1" smtClean="0">
                <a:solidFill>
                  <a:schemeClr val="bg2">
                    <a:lumMod val="75000"/>
                  </a:schemeClr>
                </a:solidFill>
                <a:latin typeface="Times New Roman" pitchFamily="18" charset="0"/>
                <a:cs typeface="Times New Roman" pitchFamily="18" charset="0"/>
              </a:rPr>
              <a:t>геометрії</a:t>
            </a:r>
            <a:r>
              <a:rPr lang="ru-RU" sz="1800" dirty="0" smtClean="0">
                <a:solidFill>
                  <a:schemeClr val="bg2">
                    <a:lumMod val="75000"/>
                  </a:schemeClr>
                </a:solidFill>
                <a:latin typeface="Times New Roman" pitchFamily="18" charset="0"/>
                <a:cs typeface="Times New Roman" pitchFamily="18" charset="0"/>
              </a:rPr>
              <a:t> для 9 </a:t>
            </a:r>
            <a:r>
              <a:rPr lang="ru-RU" sz="1800" dirty="0" err="1" smtClean="0">
                <a:solidFill>
                  <a:schemeClr val="bg2">
                    <a:lumMod val="75000"/>
                  </a:schemeClr>
                </a:solidFill>
                <a:latin typeface="Times New Roman" pitchFamily="18" charset="0"/>
                <a:cs typeface="Times New Roman" pitchFamily="18" charset="0"/>
              </a:rPr>
              <a:t>класу</a:t>
            </a:r>
            <a:r>
              <a:rPr lang="ru-RU" sz="1800" dirty="0" smtClean="0">
                <a:solidFill>
                  <a:schemeClr val="bg2">
                    <a:lumMod val="75000"/>
                  </a:schemeClr>
                </a:solidFill>
                <a:latin typeface="Times New Roman" pitchFamily="18" charset="0"/>
                <a:cs typeface="Times New Roman" pitchFamily="18" charset="0"/>
              </a:rPr>
              <a:t>» </a:t>
            </a:r>
            <a:r>
              <a:rPr lang="ru-RU" sz="1800" dirty="0" smtClean="0">
                <a:latin typeface="Times New Roman" pitchFamily="18" charset="0"/>
                <a:cs typeface="Times New Roman" pitchFamily="18" charset="0"/>
              </a:rPr>
              <a:t>, стор.9</a:t>
            </a:r>
            <a:endParaRPr lang="uk-UA" sz="1800" dirty="0">
              <a:latin typeface="Times New Roman" pitchFamily="18" charset="0"/>
              <a:cs typeface="Times New Roman" pitchFamily="18" charset="0"/>
            </a:endParaRPr>
          </a:p>
        </p:txBody>
      </p:sp>
      <p:pic>
        <p:nvPicPr>
          <p:cNvPr id="6" name="Объект 7"/>
          <p:cNvPicPr>
            <a:picLocks noChangeAspect="1"/>
          </p:cNvPicPr>
          <p:nvPr/>
        </p:nvPicPr>
        <p:blipFill rotWithShape="1">
          <a:blip r:embed="rId2" cstate="print">
            <a:extLst>
              <a:ext uri="{28A0092B-C50C-407E-A947-70E740481C1C}">
                <a14:useLocalDpi xmlns:a14="http://schemas.microsoft.com/office/drawing/2010/main" val="0"/>
              </a:ext>
            </a:extLst>
          </a:blip>
          <a:srcRect l="10374" t="14078" r="166" b="77673"/>
          <a:stretch/>
        </p:blipFill>
        <p:spPr>
          <a:xfrm>
            <a:off x="293830" y="2204864"/>
            <a:ext cx="4680520" cy="610504"/>
          </a:xfrm>
          <a:prstGeom prst="rect">
            <a:avLst/>
          </a:prstGeom>
        </p:spPr>
      </p:pic>
      <p:pic>
        <p:nvPicPr>
          <p:cNvPr id="7" name="Объект 10"/>
          <p:cNvPicPr>
            <a:picLocks noChangeAspect="1"/>
          </p:cNvPicPr>
          <p:nvPr/>
        </p:nvPicPr>
        <p:blipFill rotWithShape="1">
          <a:blip r:embed="rId3" cstate="print">
            <a:extLst>
              <a:ext uri="{28A0092B-C50C-407E-A947-70E740481C1C}">
                <a14:useLocalDpi xmlns:a14="http://schemas.microsoft.com/office/drawing/2010/main" val="0"/>
              </a:ext>
            </a:extLst>
          </a:blip>
          <a:srcRect l="8916" t="74229" r="3568" b="13397"/>
          <a:stretch/>
        </p:blipFill>
        <p:spPr>
          <a:xfrm>
            <a:off x="295750" y="4876759"/>
            <a:ext cx="4420266" cy="884053"/>
          </a:xfrm>
          <a:prstGeom prst="rect">
            <a:avLst/>
          </a:prstGeo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1" y="2213248"/>
            <a:ext cx="4063007" cy="927720"/>
          </a:xfrm>
          <a:prstGeom prst="rect">
            <a:avLst/>
          </a:prstGeom>
        </p:spPr>
      </p:pic>
      <p:sp>
        <p:nvSpPr>
          <p:cNvPr id="11" name="Прямоугольник 10"/>
          <p:cNvSpPr/>
          <p:nvPr/>
        </p:nvSpPr>
        <p:spPr>
          <a:xfrm>
            <a:off x="4716016" y="3665121"/>
            <a:ext cx="3741437" cy="923330"/>
          </a:xfrm>
          <a:prstGeom prst="rect">
            <a:avLst/>
          </a:prstGeom>
        </p:spPr>
        <p:txBody>
          <a:bodyPr wrap="square">
            <a:spAutoFit/>
          </a:bodyPr>
          <a:lstStyle/>
          <a:p>
            <a:pPr marL="285750" indent="-285750">
              <a:buFont typeface="Wingdings" pitchFamily="2" charset="2"/>
              <a:buChar char="v"/>
            </a:pPr>
            <a:r>
              <a:rPr lang="uk-UA" dirty="0">
                <a:solidFill>
                  <a:schemeClr val="bg2">
                    <a:lumMod val="75000"/>
                  </a:schemeClr>
                </a:solidFill>
                <a:latin typeface="Times New Roman" pitchFamily="18" charset="0"/>
                <a:cs typeface="Times New Roman" pitchFamily="18" charset="0"/>
              </a:rPr>
              <a:t>Посібник «</a:t>
            </a:r>
            <a:r>
              <a:rPr lang="ru-RU" dirty="0" err="1">
                <a:solidFill>
                  <a:schemeClr val="bg2">
                    <a:lumMod val="75000"/>
                  </a:schemeClr>
                </a:solidFill>
                <a:latin typeface="Times New Roman" pitchFamily="18" charset="0"/>
                <a:cs typeface="Times New Roman" pitchFamily="18" charset="0"/>
              </a:rPr>
              <a:t>Збірник</a:t>
            </a:r>
            <a:r>
              <a:rPr lang="ru-RU" dirty="0">
                <a:solidFill>
                  <a:schemeClr val="bg2">
                    <a:lumMod val="75000"/>
                  </a:schemeClr>
                </a:solidFill>
                <a:latin typeface="Times New Roman" pitchFamily="18" charset="0"/>
                <a:cs typeface="Times New Roman" pitchFamily="18" charset="0"/>
              </a:rPr>
              <a:t> </a:t>
            </a:r>
            <a:r>
              <a:rPr lang="ru-RU" dirty="0" err="1">
                <a:solidFill>
                  <a:schemeClr val="bg2">
                    <a:lumMod val="75000"/>
                  </a:schemeClr>
                </a:solidFill>
                <a:latin typeface="Times New Roman" pitchFamily="18" charset="0"/>
                <a:cs typeface="Times New Roman" pitchFamily="18" charset="0"/>
              </a:rPr>
              <a:t>нескладних</a:t>
            </a:r>
            <a:r>
              <a:rPr lang="ru-RU" dirty="0">
                <a:solidFill>
                  <a:schemeClr val="bg2">
                    <a:lumMod val="75000"/>
                  </a:schemeClr>
                </a:solidFill>
                <a:latin typeface="Times New Roman" pitchFamily="18" charset="0"/>
                <a:cs typeface="Times New Roman" pitchFamily="18" charset="0"/>
              </a:rPr>
              <a:t>, але </a:t>
            </a:r>
            <a:r>
              <a:rPr lang="ru-RU" dirty="0" err="1">
                <a:solidFill>
                  <a:schemeClr val="bg2">
                    <a:lumMod val="75000"/>
                  </a:schemeClr>
                </a:solidFill>
                <a:latin typeface="Times New Roman" pitchFamily="18" charset="0"/>
                <a:cs typeface="Times New Roman" pitchFamily="18" charset="0"/>
              </a:rPr>
              <a:t>корисних</a:t>
            </a:r>
            <a:r>
              <a:rPr lang="ru-RU" dirty="0">
                <a:solidFill>
                  <a:schemeClr val="bg2">
                    <a:lumMod val="75000"/>
                  </a:schemeClr>
                </a:solidFill>
                <a:latin typeface="Times New Roman" pitchFamily="18" charset="0"/>
                <a:cs typeface="Times New Roman" pitchFamily="18" charset="0"/>
              </a:rPr>
              <a:t> </a:t>
            </a:r>
            <a:r>
              <a:rPr lang="ru-RU" dirty="0" err="1">
                <a:solidFill>
                  <a:schemeClr val="bg2">
                    <a:lumMod val="75000"/>
                  </a:schemeClr>
                </a:solidFill>
                <a:latin typeface="Times New Roman" pitchFamily="18" charset="0"/>
                <a:cs typeface="Times New Roman" pitchFamily="18" charset="0"/>
              </a:rPr>
              <a:t>вправ</a:t>
            </a:r>
            <a:r>
              <a:rPr lang="ru-RU" dirty="0">
                <a:solidFill>
                  <a:schemeClr val="bg2">
                    <a:lumMod val="75000"/>
                  </a:schemeClr>
                </a:solidFill>
                <a:latin typeface="Times New Roman" pitchFamily="18" charset="0"/>
                <a:cs typeface="Times New Roman" pitchFamily="18" charset="0"/>
              </a:rPr>
              <a:t> з </a:t>
            </a:r>
            <a:r>
              <a:rPr lang="ru-RU" dirty="0" err="1">
                <a:solidFill>
                  <a:schemeClr val="bg2">
                    <a:lumMod val="75000"/>
                  </a:schemeClr>
                </a:solidFill>
                <a:latin typeface="Times New Roman" pitchFamily="18" charset="0"/>
                <a:cs typeface="Times New Roman" pitchFamily="18" charset="0"/>
              </a:rPr>
              <a:t>алгебри</a:t>
            </a:r>
            <a:r>
              <a:rPr lang="ru-RU" dirty="0">
                <a:solidFill>
                  <a:schemeClr val="bg2">
                    <a:lumMod val="75000"/>
                  </a:schemeClr>
                </a:solidFill>
                <a:latin typeface="Times New Roman" pitchFamily="18" charset="0"/>
                <a:cs typeface="Times New Roman" pitchFamily="18" charset="0"/>
              </a:rPr>
              <a:t> та </a:t>
            </a:r>
            <a:r>
              <a:rPr lang="ru-RU" dirty="0" smtClean="0">
                <a:solidFill>
                  <a:schemeClr val="bg2">
                    <a:lumMod val="75000"/>
                  </a:schemeClr>
                </a:solidFill>
                <a:latin typeface="Times New Roman" pitchFamily="18" charset="0"/>
                <a:cs typeface="Times New Roman" pitchFamily="18" charset="0"/>
              </a:rPr>
              <a:t>  </a:t>
            </a:r>
            <a:r>
              <a:rPr lang="ru-RU" dirty="0" err="1">
                <a:solidFill>
                  <a:schemeClr val="bg2">
                    <a:lumMod val="75000"/>
                  </a:schemeClr>
                </a:solidFill>
                <a:latin typeface="Times New Roman" pitchFamily="18" charset="0"/>
                <a:cs typeface="Times New Roman" pitchFamily="18" charset="0"/>
              </a:rPr>
              <a:t>геометрії</a:t>
            </a:r>
            <a:r>
              <a:rPr lang="ru-RU" dirty="0">
                <a:solidFill>
                  <a:schemeClr val="bg2">
                    <a:lumMod val="75000"/>
                  </a:schemeClr>
                </a:solidFill>
                <a:latin typeface="Times New Roman" pitchFamily="18" charset="0"/>
                <a:cs typeface="Times New Roman" pitchFamily="18" charset="0"/>
              </a:rPr>
              <a:t> для </a:t>
            </a:r>
            <a:r>
              <a:rPr lang="ru-RU" dirty="0" smtClean="0">
                <a:solidFill>
                  <a:schemeClr val="bg2">
                    <a:lumMod val="75000"/>
                  </a:schemeClr>
                </a:solidFill>
                <a:latin typeface="Times New Roman" pitchFamily="18" charset="0"/>
                <a:cs typeface="Times New Roman" pitchFamily="18" charset="0"/>
              </a:rPr>
              <a:t>8 </a:t>
            </a:r>
            <a:r>
              <a:rPr lang="ru-RU" dirty="0" err="1">
                <a:solidFill>
                  <a:schemeClr val="bg2">
                    <a:lumMod val="75000"/>
                  </a:schemeClr>
                </a:solidFill>
                <a:latin typeface="Times New Roman" pitchFamily="18" charset="0"/>
                <a:cs typeface="Times New Roman" pitchFamily="18" charset="0"/>
              </a:rPr>
              <a:t>класу</a:t>
            </a:r>
            <a:r>
              <a:rPr lang="ru-RU" dirty="0" smtClean="0">
                <a:solidFill>
                  <a:schemeClr val="bg2">
                    <a:lumMod val="75000"/>
                  </a:schemeClr>
                </a:solidFill>
                <a:latin typeface="Times New Roman" pitchFamily="18" charset="0"/>
                <a:cs typeface="Times New Roman" pitchFamily="18" charset="0"/>
              </a:rPr>
              <a:t>», </a:t>
            </a:r>
            <a:r>
              <a:rPr lang="ru-RU" dirty="0" smtClean="0">
                <a:latin typeface="Times New Roman" pitchFamily="18" charset="0"/>
                <a:cs typeface="Times New Roman" pitchFamily="18" charset="0"/>
              </a:rPr>
              <a:t>стор.32</a:t>
            </a:r>
            <a:endParaRPr lang="uk-UA" dirty="0">
              <a:latin typeface="Times New Roman" pitchFamily="18" charset="0"/>
              <a:cs typeface="Times New Roman" pitchFamily="18" charset="0"/>
            </a:endParaRPr>
          </a:p>
        </p:txBody>
      </p:sp>
      <p:sp>
        <p:nvSpPr>
          <p:cNvPr id="12" name="Прямоугольник 11"/>
          <p:cNvSpPr/>
          <p:nvPr/>
        </p:nvSpPr>
        <p:spPr>
          <a:xfrm>
            <a:off x="539552" y="3665121"/>
            <a:ext cx="4176464" cy="923330"/>
          </a:xfrm>
          <a:prstGeom prst="rect">
            <a:avLst/>
          </a:prstGeom>
        </p:spPr>
        <p:txBody>
          <a:bodyPr wrap="square">
            <a:spAutoFit/>
          </a:bodyPr>
          <a:lstStyle/>
          <a:p>
            <a:pPr>
              <a:buFont typeface="Wingdings" pitchFamily="2" charset="2"/>
              <a:buChar char="v"/>
            </a:pPr>
            <a:r>
              <a:rPr lang="ru-RU" dirty="0" smtClean="0">
                <a:latin typeface="Times New Roman" pitchFamily="18" charset="0"/>
                <a:cs typeface="Times New Roman" pitchFamily="18" charset="0"/>
              </a:rPr>
              <a:t> </a:t>
            </a:r>
            <a:r>
              <a:rPr lang="ru-RU" dirty="0" err="1" smtClean="0">
                <a:solidFill>
                  <a:srgbClr val="FF0000"/>
                </a:solidFill>
                <a:latin typeface="Times New Roman" pitchFamily="18" charset="0"/>
                <a:cs typeface="Times New Roman" pitchFamily="18" charset="0"/>
              </a:rPr>
              <a:t>Зовнішн</a:t>
            </a:r>
            <a:r>
              <a:rPr lang="uk-UA" dirty="0">
                <a:solidFill>
                  <a:srgbClr val="FF0000"/>
                </a:solidFill>
                <a:latin typeface="Times New Roman" pitchFamily="18" charset="0"/>
                <a:cs typeface="Times New Roman" pitchFamily="18" charset="0"/>
              </a:rPr>
              <a:t>є</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незалежн</a:t>
            </a:r>
            <a:r>
              <a:rPr lang="uk-UA" dirty="0">
                <a:solidFill>
                  <a:srgbClr val="FF0000"/>
                </a:solidFill>
                <a:latin typeface="Times New Roman" pitchFamily="18" charset="0"/>
                <a:cs typeface="Times New Roman" pitchFamily="18" charset="0"/>
              </a:rPr>
              <a:t>е</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оцінювання</a:t>
            </a:r>
            <a:r>
              <a:rPr lang="uk-UA" dirty="0">
                <a:solidFill>
                  <a:srgbClr val="FF0000"/>
                </a:solidFill>
                <a:latin typeface="Times New Roman" pitchFamily="18" charset="0"/>
                <a:cs typeface="Times New Roman" pitchFamily="18" charset="0"/>
              </a:rPr>
              <a:t> з математики </a:t>
            </a:r>
          </a:p>
          <a:p>
            <a:pPr marL="0" indent="0">
              <a:buNone/>
            </a:pPr>
            <a:r>
              <a:rPr lang="uk-UA" dirty="0">
                <a:latin typeface="Times New Roman" pitchFamily="18" charset="0"/>
                <a:cs typeface="Times New Roman" pitchFamily="18" charset="0"/>
              </a:rPr>
              <a:t>        2010 рік (основна сесія №1)</a:t>
            </a:r>
          </a:p>
        </p:txBody>
      </p:sp>
      <p:pic>
        <p:nvPicPr>
          <p:cNvPr id="13" name="Рисунок 12"/>
          <p:cNvPicPr>
            <a:picLocks noChangeAspect="1"/>
          </p:cNvPicPr>
          <p:nvPr/>
        </p:nvPicPr>
        <p:blipFill rotWithShape="1">
          <a:blip r:embed="rId5" cstate="print">
            <a:extLst>
              <a:ext uri="{28A0092B-C50C-407E-A947-70E740481C1C}">
                <a14:useLocalDpi xmlns:a14="http://schemas.microsoft.com/office/drawing/2010/main" val="0"/>
              </a:ext>
            </a:extLst>
          </a:blip>
          <a:srcRect l="5335" t="21337" r="61666" b="65506"/>
          <a:stretch/>
        </p:blipFill>
        <p:spPr>
          <a:xfrm>
            <a:off x="4974349" y="4933134"/>
            <a:ext cx="4165441" cy="1178106"/>
          </a:xfrm>
          <a:prstGeom prst="rect">
            <a:avLst/>
          </a:prstGeom>
        </p:spPr>
      </p:pic>
    </p:spTree>
    <p:extLst>
      <p:ext uri="{BB962C8B-B14F-4D97-AF65-F5344CB8AC3E}">
        <p14:creationId xmlns:p14="http://schemas.microsoft.com/office/powerpoint/2010/main" val="1575680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276640"/>
          </a:xfrm>
        </p:spPr>
        <p:txBody>
          <a:bodyPr>
            <a:normAutofit fontScale="90000"/>
          </a:bodyPr>
          <a:lstStyle/>
          <a:p>
            <a:endParaRPr lang="uk-UA" dirty="0"/>
          </a:p>
        </p:txBody>
      </p:sp>
      <p:sp>
        <p:nvSpPr>
          <p:cNvPr id="3" name="Объект 2"/>
          <p:cNvSpPr>
            <a:spLocks noGrp="1"/>
          </p:cNvSpPr>
          <p:nvPr>
            <p:ph idx="1"/>
          </p:nvPr>
        </p:nvSpPr>
        <p:spPr>
          <a:xfrm>
            <a:off x="395536" y="1196752"/>
            <a:ext cx="8229600" cy="4389120"/>
          </a:xfrm>
        </p:spPr>
        <p:txBody>
          <a:bodyPr>
            <a:normAutofit/>
          </a:bodyPr>
          <a:lstStyle/>
          <a:p>
            <a:r>
              <a:rPr lang="uk-UA" sz="1800" dirty="0">
                <a:latin typeface="Times New Roman" pitchFamily="18" charset="0"/>
                <a:cs typeface="Times New Roman" pitchFamily="18" charset="0"/>
              </a:rPr>
              <a:t>У </a:t>
            </a:r>
            <a:r>
              <a:rPr lang="uk-UA" sz="1800" dirty="0" smtClean="0">
                <a:latin typeface="Times New Roman" pitchFamily="18" charset="0"/>
                <a:cs typeface="Times New Roman" pitchFamily="18" charset="0"/>
              </a:rPr>
              <a:t>посібниках </a:t>
            </a:r>
            <a:r>
              <a:rPr lang="uk-UA" sz="1800" dirty="0">
                <a:latin typeface="Times New Roman" pitchFamily="18" charset="0"/>
                <a:cs typeface="Times New Roman" pitchFamily="18" charset="0"/>
              </a:rPr>
              <a:t>відсутні відповіді до вправ, тому вчитель, придбавши </a:t>
            </a:r>
            <a:r>
              <a:rPr lang="uk-UA" sz="1800" dirty="0" smtClean="0">
                <a:latin typeface="Times New Roman" pitchFamily="18" charset="0"/>
                <a:cs typeface="Times New Roman" pitchFamily="18" charset="0"/>
              </a:rPr>
              <a:t>збірники </a:t>
            </a:r>
            <a:r>
              <a:rPr lang="uk-UA" sz="1800" dirty="0">
                <a:latin typeface="Times New Roman" pitchFamily="18" charset="0"/>
                <a:cs typeface="Times New Roman" pitchFamily="18" charset="0"/>
              </a:rPr>
              <a:t>на весь клас (або один примірник на парту), може використовувати </a:t>
            </a:r>
            <a:r>
              <a:rPr lang="uk-UA" sz="1800" dirty="0" smtClean="0">
                <a:latin typeface="Times New Roman" pitchFamily="18" charset="0"/>
                <a:cs typeface="Times New Roman" pitchFamily="18" charset="0"/>
              </a:rPr>
              <a:t>їх </a:t>
            </a:r>
            <a:r>
              <a:rPr lang="uk-UA" sz="1800" dirty="0">
                <a:latin typeface="Times New Roman" pitchFamily="18" charset="0"/>
                <a:cs typeface="Times New Roman" pitchFamily="18" charset="0"/>
              </a:rPr>
              <a:t>як дидактичний </a:t>
            </a:r>
            <a:r>
              <a:rPr lang="uk-UA" sz="1800" dirty="0" smtClean="0">
                <a:latin typeface="Times New Roman" pitchFamily="18" charset="0"/>
                <a:cs typeface="Times New Roman" pitchFamily="18" charset="0"/>
              </a:rPr>
              <a:t>матеріал</a:t>
            </a:r>
          </a:p>
          <a:p>
            <a:endParaRPr lang="uk-UA" sz="1800" dirty="0">
              <a:latin typeface="Times New Roman" pitchFamily="18" charset="0"/>
              <a:cs typeface="Times New Roman" pitchFamily="18" charset="0"/>
            </a:endParaRPr>
          </a:p>
          <a:p>
            <a:r>
              <a:rPr lang="uk-UA" sz="1800" dirty="0" smtClean="0">
                <a:latin typeface="Times New Roman" pitchFamily="18" charset="0"/>
                <a:cs typeface="Times New Roman" pitchFamily="18" charset="0"/>
              </a:rPr>
              <a:t>Серія  книг  «Збірник  нескладних,  але  корисних  вправ …»  містить близько  2500  вправ, які  автор  розподіляв  або  за  класами, або за предметами. Тому, щоб уникнути дублювання, радимо купувати ці книжки виходячи із цього зауваження</a:t>
            </a:r>
          </a:p>
          <a:p>
            <a:pPr marL="0" indent="0">
              <a:buNone/>
            </a:pPr>
            <a:r>
              <a:rPr lang="ru-RU" sz="1800" i="1" dirty="0"/>
              <a:t> </a:t>
            </a:r>
            <a:endParaRPr lang="ru-RU" sz="1800" dirty="0"/>
          </a:p>
          <a:p>
            <a:endParaRPr lang="uk-UA" sz="1800" dirty="0">
              <a:latin typeface="Times New Roman" pitchFamily="18" charset="0"/>
              <a:cs typeface="Times New Roman" pitchFamily="18" charset="0"/>
            </a:endParaRPr>
          </a:p>
        </p:txBody>
      </p:sp>
    </p:spTree>
    <p:extLst>
      <p:ext uri="{BB962C8B-B14F-4D97-AF65-F5344CB8AC3E}">
        <p14:creationId xmlns:p14="http://schemas.microsoft.com/office/powerpoint/2010/main" val="1431147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94008"/>
            <a:ext cx="8229600" cy="506320"/>
          </a:xfrm>
        </p:spPr>
        <p:txBody>
          <a:bodyPr>
            <a:normAutofit/>
          </a:bodyPr>
          <a:lstStyle/>
          <a:p>
            <a:pPr marL="342900" indent="-342900">
              <a:buFont typeface="Wingdings" pitchFamily="2" charset="2"/>
              <a:buChar char="v"/>
            </a:pPr>
            <a:r>
              <a:rPr lang="uk-UA" sz="2400" b="1" i="1" dirty="0" smtClean="0">
                <a:latin typeface="Times New Roman" pitchFamily="18" charset="0"/>
                <a:cs typeface="Times New Roman" pitchFamily="18" charset="0"/>
              </a:rPr>
              <a:t>Варіанти можливого придбання посібників</a:t>
            </a:r>
            <a:endParaRPr lang="uk-UA" sz="2400" b="1" i="1" dirty="0">
              <a:latin typeface="Times New Roman" pitchFamily="18" charset="0"/>
              <a:cs typeface="Times New Roman" pitchFamily="18" charset="0"/>
            </a:endParaRPr>
          </a:p>
        </p:txBody>
      </p:sp>
      <p:sp>
        <p:nvSpPr>
          <p:cNvPr id="3" name="Объект 2"/>
          <p:cNvSpPr>
            <a:spLocks noGrp="1"/>
          </p:cNvSpPr>
          <p:nvPr>
            <p:ph idx="1"/>
          </p:nvPr>
        </p:nvSpPr>
        <p:spPr>
          <a:xfrm>
            <a:off x="395536" y="1484784"/>
            <a:ext cx="8229600" cy="2203296"/>
          </a:xfrm>
        </p:spPr>
        <p:txBody>
          <a:bodyPr/>
          <a:lstStyle/>
          <a:p>
            <a:pPr marL="0" indent="0">
              <a:buNone/>
            </a:pPr>
            <a:r>
              <a:rPr lang="uk-UA" dirty="0" smtClean="0"/>
              <a:t>1.</a:t>
            </a:r>
            <a:endParaRPr lang="uk-UA"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193" y="1664751"/>
            <a:ext cx="1179094" cy="1692000"/>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7759" y="1651431"/>
            <a:ext cx="1221660" cy="169200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5896" y="1713654"/>
            <a:ext cx="1212904" cy="1692000"/>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4890" y="1730814"/>
            <a:ext cx="1217266" cy="1692000"/>
          </a:xfrm>
          <a:prstGeom prst="rect">
            <a:avLst/>
          </a:prstGeom>
        </p:spPr>
      </p:pic>
      <p:pic>
        <p:nvPicPr>
          <p:cNvPr id="8" name="Рисунок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2240" y="1763065"/>
            <a:ext cx="1239560" cy="1692000"/>
          </a:xfrm>
          <a:prstGeom prst="rect">
            <a:avLst/>
          </a:prstGeom>
        </p:spPr>
      </p:pic>
      <p:sp>
        <p:nvSpPr>
          <p:cNvPr id="9" name="Объект 2"/>
          <p:cNvSpPr txBox="1">
            <a:spLocks/>
          </p:cNvSpPr>
          <p:nvPr/>
        </p:nvSpPr>
        <p:spPr>
          <a:xfrm>
            <a:off x="547232" y="4077072"/>
            <a:ext cx="8229600" cy="2203296"/>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uk-UA" dirty="0" smtClean="0"/>
              <a:t>2.</a:t>
            </a:r>
            <a:endParaRPr lang="uk-UA" dirty="0"/>
          </a:p>
        </p:txBody>
      </p:sp>
      <p:pic>
        <p:nvPicPr>
          <p:cNvPr id="10" name="Рисунок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5134" y="4293096"/>
            <a:ext cx="1281139" cy="1800000"/>
          </a:xfrm>
          <a:prstGeom prst="rect">
            <a:avLst/>
          </a:prstGeom>
        </p:spPr>
      </p:pic>
      <p:pic>
        <p:nvPicPr>
          <p:cNvPr id="11" name="Рисунок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49978" y="4326984"/>
            <a:ext cx="1281139" cy="1800000"/>
          </a:xfrm>
          <a:prstGeom prst="rect">
            <a:avLst/>
          </a:prstGeom>
        </p:spPr>
      </p:pic>
      <p:pic>
        <p:nvPicPr>
          <p:cNvPr id="12" name="Рисунок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50975" y="4363408"/>
            <a:ext cx="1318682" cy="1800000"/>
          </a:xfrm>
          <a:prstGeom prst="rect">
            <a:avLst/>
          </a:prstGeom>
        </p:spPr>
      </p:pic>
      <p:pic>
        <p:nvPicPr>
          <p:cNvPr id="13" name="Рисунок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80777" y="4400947"/>
            <a:ext cx="1318682" cy="1800000"/>
          </a:xfrm>
          <a:prstGeom prst="rect">
            <a:avLst/>
          </a:prstGeom>
        </p:spPr>
      </p:pic>
    </p:spTree>
    <p:extLst>
      <p:ext uri="{BB962C8B-B14F-4D97-AF65-F5344CB8AC3E}">
        <p14:creationId xmlns:p14="http://schemas.microsoft.com/office/powerpoint/2010/main" val="339120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anim calcmode="lin" valueType="num">
                                      <p:cBhvr additive="base">
                                        <p:cTn id="4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ppt_x"/>
                                          </p:val>
                                        </p:tav>
                                        <p:tav tm="100000">
                                          <p:val>
                                            <p:strVal val="#ppt_x"/>
                                          </p:val>
                                        </p:tav>
                                      </p:tavLst>
                                    </p:anim>
                                    <p:anim calcmode="lin" valueType="num">
                                      <p:cBhvr additive="base">
                                        <p:cTn id="57" dur="500" fill="hold"/>
                                        <p:tgtEl>
                                          <p:spTgt spid="12"/>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ppt_x"/>
                                          </p:val>
                                        </p:tav>
                                        <p:tav tm="100000">
                                          <p:val>
                                            <p:strVal val="#ppt_x"/>
                                          </p:val>
                                        </p:tav>
                                      </p:tavLst>
                                    </p:anim>
                                    <p:anim calcmode="lin" valueType="num">
                                      <p:cBhvr additive="base">
                                        <p:cTn id="6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4" name="Объект 2"/>
          <p:cNvSpPr txBox="1">
            <a:spLocks noGrp="1"/>
          </p:cNvSpPr>
          <p:nvPr>
            <p:ph idx="1"/>
          </p:nvPr>
        </p:nvSpPr>
        <p:spPr>
          <a:xfrm>
            <a:off x="457200" y="1935480"/>
            <a:ext cx="8229600" cy="257364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uk-UA" dirty="0"/>
              <a:t>3</a:t>
            </a:r>
            <a:r>
              <a:rPr lang="uk-UA" dirty="0" smtClean="0"/>
              <a:t>.</a:t>
            </a:r>
            <a:endParaRPr lang="uk-UA"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9632" y="2132856"/>
            <a:ext cx="1959226" cy="2628000"/>
          </a:xfrm>
          <a:prstGeom prst="rect">
            <a:avLst/>
          </a:prstGeom>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9833" y="2132856"/>
            <a:ext cx="1891432" cy="2628000"/>
          </a:xfrm>
          <a:prstGeom prst="rect">
            <a:avLst/>
          </a:prstGeom>
        </p:spPr>
      </p:pic>
    </p:spTree>
    <p:extLst>
      <p:ext uri="{BB962C8B-B14F-4D97-AF65-F5344CB8AC3E}">
        <p14:creationId xmlns:p14="http://schemas.microsoft.com/office/powerpoint/2010/main" val="54033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95536" y="620688"/>
            <a:ext cx="8424936" cy="3087216"/>
          </a:xfrm>
        </p:spPr>
        <p:txBody>
          <a:bodyPr>
            <a:normAutofit fontScale="90000"/>
          </a:bodyPr>
          <a:lstStyle/>
          <a:p>
            <a:r>
              <a:rPr lang="uk-UA" sz="4000" i="1" dirty="0" smtClean="0">
                <a:solidFill>
                  <a:schemeClr val="tx1"/>
                </a:solidFill>
                <a:latin typeface="Times New Roman" pitchFamily="18" charset="0"/>
                <a:cs typeface="Times New Roman" pitchFamily="18" charset="0"/>
              </a:rPr>
              <a:t> Усі посібники </a:t>
            </a:r>
            <a:r>
              <a:rPr lang="ru-RU" sz="4000" i="1" dirty="0" smtClean="0">
                <a:solidFill>
                  <a:schemeClr val="tx1"/>
                </a:solidFill>
                <a:latin typeface="Times New Roman" pitchFamily="18" charset="0"/>
                <a:cs typeface="Times New Roman" pitchFamily="18" charset="0"/>
              </a:rPr>
              <a:t>можно </a:t>
            </a:r>
            <a:r>
              <a:rPr lang="uk-UA" sz="4000" i="1" dirty="0" smtClean="0">
                <a:solidFill>
                  <a:schemeClr val="tx1"/>
                </a:solidFill>
                <a:latin typeface="Times New Roman" pitchFamily="18" charset="0"/>
                <a:cs typeface="Times New Roman" pitchFamily="18" charset="0"/>
              </a:rPr>
              <a:t>придбати</a:t>
            </a:r>
            <a:r>
              <a:rPr lang="ru-RU" sz="4000" i="1" dirty="0" smtClean="0">
                <a:solidFill>
                  <a:schemeClr val="tx1"/>
                </a:solidFill>
                <a:latin typeface="Times New Roman" pitchFamily="18" charset="0"/>
                <a:cs typeface="Times New Roman" pitchFamily="18" charset="0"/>
              </a:rPr>
              <a:t> у  видавництв</a:t>
            </a:r>
            <a:r>
              <a:rPr lang="uk-UA" sz="4000" i="1" dirty="0" smtClean="0">
                <a:solidFill>
                  <a:schemeClr val="tx1"/>
                </a:solidFill>
                <a:latin typeface="Times New Roman" pitchFamily="18" charset="0"/>
                <a:cs typeface="Times New Roman" pitchFamily="18" charset="0"/>
              </a:rPr>
              <a:t>і «Навчальна </a:t>
            </a:r>
            <a:r>
              <a:rPr lang="uk-UA" sz="4000" i="1" dirty="0">
                <a:solidFill>
                  <a:schemeClr val="tx1"/>
                </a:solidFill>
                <a:latin typeface="Times New Roman" pitchFamily="18" charset="0"/>
                <a:cs typeface="Times New Roman" pitchFamily="18" charset="0"/>
              </a:rPr>
              <a:t>книга – </a:t>
            </a:r>
            <a:r>
              <a:rPr lang="uk-UA" sz="4000" i="1" dirty="0" smtClean="0">
                <a:solidFill>
                  <a:schemeClr val="tx1"/>
                </a:solidFill>
                <a:latin typeface="Times New Roman" pitchFamily="18" charset="0"/>
                <a:cs typeface="Times New Roman" pitchFamily="18" charset="0"/>
              </a:rPr>
              <a:t>Богдан» </a:t>
            </a:r>
            <a:br>
              <a:rPr lang="uk-UA" sz="4000" i="1" dirty="0" smtClean="0">
                <a:solidFill>
                  <a:schemeClr val="tx1"/>
                </a:solidFill>
                <a:latin typeface="Times New Roman" pitchFamily="18" charset="0"/>
                <a:cs typeface="Times New Roman" pitchFamily="18" charset="0"/>
              </a:rPr>
            </a:br>
            <a:r>
              <a:rPr lang="uk-UA" sz="4000" i="1" dirty="0" smtClean="0">
                <a:solidFill>
                  <a:schemeClr val="tx1"/>
                </a:solidFill>
                <a:latin typeface="Times New Roman" pitchFamily="18" charset="0"/>
                <a:cs typeface="Times New Roman" pitchFamily="18" charset="0"/>
              </a:rPr>
              <a:t>(тел. (0352</a:t>
            </a:r>
            <a:r>
              <a:rPr lang="uk-UA" sz="4000" i="1" dirty="0">
                <a:solidFill>
                  <a:schemeClr val="tx1"/>
                </a:solidFill>
                <a:latin typeface="Times New Roman" pitchFamily="18" charset="0"/>
                <a:cs typeface="Times New Roman" pitchFamily="18" charset="0"/>
              </a:rPr>
              <a:t>) </a:t>
            </a:r>
            <a:r>
              <a:rPr lang="uk-UA" sz="4000" i="1" dirty="0" smtClean="0">
                <a:solidFill>
                  <a:schemeClr val="tx1"/>
                </a:solidFill>
                <a:latin typeface="Times New Roman" pitchFamily="18" charset="0"/>
                <a:cs typeface="Times New Roman" pitchFamily="18" charset="0"/>
              </a:rPr>
              <a:t>52-06-07)       або у автора</a:t>
            </a:r>
            <a:br>
              <a:rPr lang="uk-UA" sz="4000" i="1" dirty="0" smtClean="0">
                <a:solidFill>
                  <a:schemeClr val="tx1"/>
                </a:solidFill>
                <a:latin typeface="Times New Roman" pitchFamily="18" charset="0"/>
                <a:cs typeface="Times New Roman" pitchFamily="18" charset="0"/>
              </a:rPr>
            </a:br>
            <a:endParaRPr lang="uk-UA" sz="2000" i="1" dirty="0">
              <a:solidFill>
                <a:schemeClr val="tx1"/>
              </a:solidFill>
            </a:endParaRPr>
          </a:p>
        </p:txBody>
      </p:sp>
      <p:sp>
        <p:nvSpPr>
          <p:cNvPr id="4" name="Объект 3"/>
          <p:cNvSpPr>
            <a:spLocks noGrp="1"/>
          </p:cNvSpPr>
          <p:nvPr>
            <p:ph idx="1"/>
          </p:nvPr>
        </p:nvSpPr>
        <p:spPr>
          <a:xfrm>
            <a:off x="395536" y="3717032"/>
            <a:ext cx="8640960" cy="1311424"/>
          </a:xfrm>
        </p:spPr>
        <p:txBody>
          <a:bodyPr>
            <a:noAutofit/>
          </a:bodyPr>
          <a:lstStyle/>
          <a:p>
            <a:pPr marL="0" indent="0">
              <a:buNone/>
            </a:pPr>
            <a:endParaRPr lang="uk-UA" sz="2800" dirty="0" smtClean="0">
              <a:latin typeface="Times New Roman" pitchFamily="18" charset="0"/>
              <a:cs typeface="Times New Roman" pitchFamily="18" charset="0"/>
            </a:endParaRPr>
          </a:p>
          <a:p>
            <a:pPr marL="0" indent="0">
              <a:buNone/>
            </a:pPr>
            <a:r>
              <a:rPr lang="uk-UA" sz="2800" dirty="0">
                <a:latin typeface="Times New Roman" pitchFamily="18" charset="0"/>
                <a:cs typeface="Times New Roman" pitchFamily="18" charset="0"/>
              </a:rPr>
              <a:t> </a:t>
            </a:r>
            <a:r>
              <a:rPr lang="uk-UA" sz="2800" dirty="0" smtClean="0">
                <a:latin typeface="Times New Roman" pitchFamily="18" charset="0"/>
                <a:cs typeface="Times New Roman" pitchFamily="18" charset="0"/>
              </a:rPr>
              <a:t>  Посібники постійно оновлюються відповідно до змін державної програми з математики</a:t>
            </a:r>
            <a:endParaRPr lang="uk-UA" sz="2800" dirty="0">
              <a:latin typeface="Times New Roman" pitchFamily="18" charset="0"/>
              <a:cs typeface="Times New Roman" pitchFamily="18" charset="0"/>
            </a:endParaRPr>
          </a:p>
        </p:txBody>
      </p:sp>
    </p:spTree>
    <p:extLst>
      <p:ext uri="{BB962C8B-B14F-4D97-AF65-F5344CB8AC3E}">
        <p14:creationId xmlns:p14="http://schemas.microsoft.com/office/powerpoint/2010/main" val="134291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wipe(down)">
                                      <p:cBhvr>
                                        <p:cTn id="14"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95536" y="1268760"/>
            <a:ext cx="8229600" cy="3087216"/>
          </a:xfrm>
        </p:spPr>
        <p:txBody>
          <a:bodyPr>
            <a:normAutofit/>
          </a:bodyPr>
          <a:lstStyle/>
          <a:p>
            <a:r>
              <a:rPr lang="uk-UA" sz="4000" i="1" dirty="0" smtClean="0">
                <a:solidFill>
                  <a:schemeClr val="tx1"/>
                </a:solidFill>
                <a:latin typeface="Times New Roman" pitchFamily="18" charset="0"/>
                <a:cs typeface="Times New Roman" pitchFamily="18" charset="0"/>
              </a:rPr>
              <a:t> Дякую за увагу  !!!!!</a:t>
            </a:r>
            <a:br>
              <a:rPr lang="uk-UA" sz="4000" i="1" dirty="0" smtClean="0">
                <a:solidFill>
                  <a:schemeClr val="tx1"/>
                </a:solidFill>
                <a:latin typeface="Times New Roman" pitchFamily="18" charset="0"/>
                <a:cs typeface="Times New Roman" pitchFamily="18" charset="0"/>
              </a:rPr>
            </a:br>
            <a:r>
              <a:rPr lang="uk-UA" sz="4000" i="1" dirty="0" smtClean="0">
                <a:solidFill>
                  <a:schemeClr val="tx1"/>
                </a:solidFill>
                <a:latin typeface="Times New Roman" pitchFamily="18" charset="0"/>
                <a:cs typeface="Times New Roman" pitchFamily="18" charset="0"/>
              </a:rPr>
              <a:t>   </a:t>
            </a:r>
            <a:r>
              <a:rPr lang="uk-UA" sz="4000" i="1" dirty="0">
                <a:solidFill>
                  <a:schemeClr val="tx1"/>
                </a:solidFill>
                <a:latin typeface="Times New Roman" pitchFamily="18" charset="0"/>
                <a:cs typeface="Times New Roman" pitchFamily="18" charset="0"/>
              </a:rPr>
              <a:t/>
            </a:r>
            <a:br>
              <a:rPr lang="uk-UA" sz="4000" i="1" dirty="0">
                <a:solidFill>
                  <a:schemeClr val="tx1"/>
                </a:solidFill>
                <a:latin typeface="Times New Roman" pitchFamily="18" charset="0"/>
                <a:cs typeface="Times New Roman" pitchFamily="18" charset="0"/>
              </a:rPr>
            </a:br>
            <a:r>
              <a:rPr lang="uk-UA" sz="4000" i="1" dirty="0" smtClean="0">
                <a:solidFill>
                  <a:schemeClr val="tx1"/>
                </a:solidFill>
                <a:latin typeface="Times New Roman" pitchFamily="18" charset="0"/>
                <a:cs typeface="Times New Roman" pitchFamily="18" charset="0"/>
              </a:rPr>
              <a:t>З повагою Олександр </a:t>
            </a:r>
            <a:r>
              <a:rPr lang="uk-UA" sz="4000" i="1" dirty="0" err="1" smtClean="0">
                <a:solidFill>
                  <a:schemeClr val="tx1"/>
                </a:solidFill>
                <a:latin typeface="Times New Roman" pitchFamily="18" charset="0"/>
                <a:cs typeface="Times New Roman" pitchFamily="18" charset="0"/>
              </a:rPr>
              <a:t>Істер</a:t>
            </a:r>
            <a:endParaRPr lang="uk-UA" sz="2000" i="1" dirty="0">
              <a:solidFill>
                <a:schemeClr val="tx1"/>
              </a:solidFill>
            </a:endParaRPr>
          </a:p>
        </p:txBody>
      </p:sp>
      <p:sp>
        <p:nvSpPr>
          <p:cNvPr id="4" name="Объект 3"/>
          <p:cNvSpPr>
            <a:spLocks noGrp="1"/>
          </p:cNvSpPr>
          <p:nvPr>
            <p:ph idx="1"/>
          </p:nvPr>
        </p:nvSpPr>
        <p:spPr>
          <a:xfrm>
            <a:off x="457200" y="5013176"/>
            <a:ext cx="8229600" cy="1311424"/>
          </a:xfrm>
        </p:spPr>
        <p:txBody>
          <a:bodyPr>
            <a:normAutofit/>
          </a:bodyPr>
          <a:lstStyle/>
          <a:p>
            <a:pPr marL="0" indent="0">
              <a:buNone/>
            </a:pPr>
            <a:r>
              <a:rPr lang="ru-RU"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ister69@gmail.com</a:t>
            </a:r>
            <a:endParaRPr lang="uk-UA" sz="3600" dirty="0">
              <a:latin typeface="Times New Roman" pitchFamily="18" charset="0"/>
              <a:cs typeface="Times New Roman" pitchFamily="18" charset="0"/>
            </a:endParaRPr>
          </a:p>
        </p:txBody>
      </p:sp>
    </p:spTree>
    <p:extLst>
      <p:ext uri="{BB962C8B-B14F-4D97-AF65-F5344CB8AC3E}">
        <p14:creationId xmlns:p14="http://schemas.microsoft.com/office/powerpoint/2010/main" val="59941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6" presetClass="entr" presetSubtype="0" fill="hold"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down)">
                                      <p:cBhvr>
                                        <p:cTn id="13" dur="580">
                                          <p:stCondLst>
                                            <p:cond delay="0"/>
                                          </p:stCondLst>
                                        </p:cTn>
                                        <p:tgtEl>
                                          <p:spTgt spid="4">
                                            <p:txEl>
                                              <p:pRg st="0" end="0"/>
                                            </p:txEl>
                                          </p:spTgt>
                                        </p:tgtEl>
                                      </p:cBhvr>
                                    </p:animEffect>
                                    <p:anim calcmode="lin" valueType="num">
                                      <p:cBhvr>
                                        <p:cTn id="14"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4">
                                            <p:txEl>
                                              <p:pRg st="0" end="0"/>
                                            </p:txEl>
                                          </p:spTgt>
                                        </p:tgtEl>
                                      </p:cBhvr>
                                      <p:to x="100000" y="60000"/>
                                    </p:animScale>
                                    <p:animScale>
                                      <p:cBhvr>
                                        <p:cTn id="20" dur="166" decel="50000">
                                          <p:stCondLst>
                                            <p:cond delay="676"/>
                                          </p:stCondLst>
                                        </p:cTn>
                                        <p:tgtEl>
                                          <p:spTgt spid="4">
                                            <p:txEl>
                                              <p:pRg st="0" end="0"/>
                                            </p:txEl>
                                          </p:spTgt>
                                        </p:tgtEl>
                                      </p:cBhvr>
                                      <p:to x="100000" y="100000"/>
                                    </p:animScale>
                                    <p:animScale>
                                      <p:cBhvr>
                                        <p:cTn id="21" dur="26">
                                          <p:stCondLst>
                                            <p:cond delay="1312"/>
                                          </p:stCondLst>
                                        </p:cTn>
                                        <p:tgtEl>
                                          <p:spTgt spid="4">
                                            <p:txEl>
                                              <p:pRg st="0" end="0"/>
                                            </p:txEl>
                                          </p:spTgt>
                                        </p:tgtEl>
                                      </p:cBhvr>
                                      <p:to x="100000" y="80000"/>
                                    </p:animScale>
                                    <p:animScale>
                                      <p:cBhvr>
                                        <p:cTn id="22" dur="166" decel="50000">
                                          <p:stCondLst>
                                            <p:cond delay="1338"/>
                                          </p:stCondLst>
                                        </p:cTn>
                                        <p:tgtEl>
                                          <p:spTgt spid="4">
                                            <p:txEl>
                                              <p:pRg st="0" end="0"/>
                                            </p:txEl>
                                          </p:spTgt>
                                        </p:tgtEl>
                                      </p:cBhvr>
                                      <p:to x="100000" y="100000"/>
                                    </p:animScale>
                                    <p:animScale>
                                      <p:cBhvr>
                                        <p:cTn id="23" dur="26">
                                          <p:stCondLst>
                                            <p:cond delay="1642"/>
                                          </p:stCondLst>
                                        </p:cTn>
                                        <p:tgtEl>
                                          <p:spTgt spid="4">
                                            <p:txEl>
                                              <p:pRg st="0" end="0"/>
                                            </p:txEl>
                                          </p:spTgt>
                                        </p:tgtEl>
                                      </p:cBhvr>
                                      <p:to x="100000" y="90000"/>
                                    </p:animScale>
                                    <p:animScale>
                                      <p:cBhvr>
                                        <p:cTn id="24" dur="166" decel="50000">
                                          <p:stCondLst>
                                            <p:cond delay="1668"/>
                                          </p:stCondLst>
                                        </p:cTn>
                                        <p:tgtEl>
                                          <p:spTgt spid="4">
                                            <p:txEl>
                                              <p:pRg st="0" end="0"/>
                                            </p:txEl>
                                          </p:spTgt>
                                        </p:tgtEl>
                                      </p:cBhvr>
                                      <p:to x="100000" y="100000"/>
                                    </p:animScale>
                                    <p:animScale>
                                      <p:cBhvr>
                                        <p:cTn id="25" dur="26">
                                          <p:stCondLst>
                                            <p:cond delay="1808"/>
                                          </p:stCondLst>
                                        </p:cTn>
                                        <p:tgtEl>
                                          <p:spTgt spid="4">
                                            <p:txEl>
                                              <p:pRg st="0" end="0"/>
                                            </p:txEl>
                                          </p:spTgt>
                                        </p:tgtEl>
                                      </p:cBhvr>
                                      <p:to x="100000" y="95000"/>
                                    </p:animScale>
                                    <p:animScale>
                                      <p:cBhvr>
                                        <p:cTn id="26" dur="166" decel="50000">
                                          <p:stCondLst>
                                            <p:cond delay="1834"/>
                                          </p:stCondLst>
                                        </p:cTn>
                                        <p:tgtEl>
                                          <p:spTgt spid="4">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Поток">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1856</TotalTime>
  <Words>416</Words>
  <Application>Microsoft Office PowerPoint</Application>
  <PresentationFormat>Экран (4:3)</PresentationFormat>
  <Paragraphs>30</Paragraphs>
  <Slides>9</Slides>
  <Notes>1</Notes>
  <HiddenSlides>0</HiddenSlides>
  <MMClips>0</MMClips>
  <ScaleCrop>false</ScaleCrop>
  <HeadingPairs>
    <vt:vector size="4" baseType="variant">
      <vt:variant>
        <vt:lpstr>Тема</vt:lpstr>
      </vt:variant>
      <vt:variant>
        <vt:i4>2</vt:i4>
      </vt:variant>
      <vt:variant>
        <vt:lpstr>Заголовки слайдов</vt:lpstr>
      </vt:variant>
      <vt:variant>
        <vt:i4>9</vt:i4>
      </vt:variant>
    </vt:vector>
  </HeadingPairs>
  <TitlesOfParts>
    <vt:vector size="11" baseType="lpstr">
      <vt:lpstr>Тема Office</vt:lpstr>
      <vt:lpstr>Поток</vt:lpstr>
      <vt:lpstr> Представляємо  серію навчально-методичних посібників  «Збірник нескладних, але корисних вправ…»</vt:lpstr>
      <vt:lpstr>Презентация PowerPoint</vt:lpstr>
      <vt:lpstr>Презентация PowerPoint</vt:lpstr>
      <vt:lpstr>Презентация PowerPoint</vt:lpstr>
      <vt:lpstr>Презентация PowerPoint</vt:lpstr>
      <vt:lpstr>Варіанти можливого придбання посібників</vt:lpstr>
      <vt:lpstr>Презентация PowerPoint</vt:lpstr>
      <vt:lpstr> Усі посібники можно придбати у  видавництві «Навчальна книга – Богдан»  (тел. (0352) 52-06-07)       або у автора </vt:lpstr>
      <vt:lpstr> Дякую за увагу  !!!!!     З повагою Олександр Істер</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Представляємо підручник  нового покоління</dc:title>
  <dc:creator>AL</dc:creator>
  <cp:lastModifiedBy>Александр</cp:lastModifiedBy>
  <cp:revision>170</cp:revision>
  <dcterms:created xsi:type="dcterms:W3CDTF">2013-06-01T10:19:55Z</dcterms:created>
  <dcterms:modified xsi:type="dcterms:W3CDTF">2014-07-08T12:07:16Z</dcterms:modified>
</cp:coreProperties>
</file>