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7" r:id="rId2"/>
  </p:sldMasterIdLst>
  <p:notesMasterIdLst>
    <p:notesMasterId r:id="rId12"/>
  </p:notesMasterIdLst>
  <p:sldIdLst>
    <p:sldId id="256" r:id="rId3"/>
    <p:sldId id="278" r:id="rId4"/>
    <p:sldId id="281" r:id="rId5"/>
    <p:sldId id="280" r:id="rId6"/>
    <p:sldId id="282" r:id="rId7"/>
    <p:sldId id="284" r:id="rId8"/>
    <p:sldId id="285" r:id="rId9"/>
    <p:sldId id="279" r:id="rId10"/>
    <p:sldId id="28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1" autoAdjust="0"/>
    <p:restoredTop sz="94747" autoAdjust="0"/>
  </p:normalViewPr>
  <p:slideViewPr>
    <p:cSldViewPr>
      <p:cViewPr varScale="1">
        <p:scale>
          <a:sx n="76" d="100"/>
          <a:sy n="76" d="100"/>
        </p:scale>
        <p:origin x="106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05.08.2017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1418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288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9041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8272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1880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05.08.2017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1663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04535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62005"/>
            <a:ext cx="7416824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Порівняння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суттєвих змін у змісті навчання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програм з математики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900574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Укладачі програми (2012 р.)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Бурда М.І., Мальований Ю.І.,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Нелін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Є.П.,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Номировський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Д.А.,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Паньков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А.В.,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Тарасенкова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Н.А., Чемерис М.В., Якір М.С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8900" y="2788477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У розвантаженні програми (2015 рік) брали участь: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Бурда М.І.;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Паньков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А.В.; Якір М.С.;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Номіровський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Д.А.</a:t>
            </a:r>
            <a:endParaRPr lang="uk-UA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692" y="3789040"/>
            <a:ext cx="82477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  </a:t>
            </a:r>
            <a:r>
              <a:rPr lang="uk-UA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Над оновленням програми (2017 рік) працювали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Бурда М. І.,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Кудренко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Б. В.,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Біляніна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О. Я.,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Азаренкова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А. І.,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Буковська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О. І.,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Кіндюх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Т. С., Лисенко О. Є.,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Миляник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А. В., Панова Н. В.,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Паньков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А. В.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1663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994564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317157" y="810187"/>
            <a:ext cx="314137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клас. Математика</a:t>
            </a:r>
            <a:endParaRPr lang="uk-UA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974169"/>
              </p:ext>
            </p:extLst>
          </p:nvPr>
        </p:nvGraphicFramePr>
        <p:xfrm>
          <a:off x="251518" y="1394674"/>
          <a:ext cx="8712969" cy="4770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3939"/>
                <a:gridCol w="2904515"/>
                <a:gridCol w="2904515"/>
              </a:tblGrid>
              <a:tr h="2727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2012 рік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82346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Т</a:t>
                      </a:r>
                      <a:r>
                        <a:rPr lang="uk-UA" sz="1400" kern="1000">
                          <a:effectLst/>
                        </a:rPr>
                        <a:t>ема 1. НАТУРАЛЬНІ ЧИСЛА І ДІЇ З НИМИ. ГЕОМЕТРИЧНІ ФIГ</a:t>
                      </a:r>
                      <a:r>
                        <a:rPr lang="uk-UA" sz="1400">
                          <a:effectLst/>
                        </a:rPr>
                        <a:t>УРИ І ВЕЛИЧИНИ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8233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Степінь натурального числа з натуральним показником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Степінь натурального числа з натуральним показником 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R="381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highlight>
                            <a:srgbClr val="FFFFFF"/>
                          </a:highlight>
                        </a:rPr>
                        <a:t> Квадрат і куб натурального числа. 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strike="noStrike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1380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Текстові задачі. Комбінаторні задачі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Текстові задачі. </a:t>
                      </a:r>
                      <a:r>
                        <a:rPr lang="uk-UA" sz="1400" strike="dblStrike">
                          <a:effectLst/>
                        </a:rPr>
                        <a:t>Комбінаторні задачі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Текстові задачі. Комбінаторні задачі, 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проте у лівій колонці є  «розв’язує: … текстові задачі, зокрема комбінаторні»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82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Площина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en-US" sz="1400" strike="dblStrike">
                          <a:effectLst/>
                        </a:rPr>
                        <a:t>Площина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Площина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7646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Многокутник та його периметр. Рівні фігури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Многокутник та його периметр. Рівні многокутники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Многокутник та його периметр. Рівні фігури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764694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Трикутник. Види трикутників</a:t>
                      </a:r>
                      <a:endParaRPr lang="uk-UA" sz="9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Трикутник. Види трикутників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highlight>
                            <a:srgbClr val="FFFFFF"/>
                          </a:highlight>
                        </a:rPr>
                        <a:t>Трикутник та його периметр. Види трикутників за кутами.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83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1663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04535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10210" y="836978"/>
            <a:ext cx="2299284" cy="4053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клас. Математика</a:t>
            </a:r>
            <a:endParaRPr lang="uk-UA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256814"/>
              </p:ext>
            </p:extLst>
          </p:nvPr>
        </p:nvGraphicFramePr>
        <p:xfrm>
          <a:off x="323528" y="1717066"/>
          <a:ext cx="8424935" cy="21602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1923"/>
                <a:gridCol w="2856506"/>
                <a:gridCol w="2856506"/>
              </a:tblGrid>
              <a:tr h="337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2012 рік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473222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</a:tabLst>
                      </a:pPr>
                      <a:r>
                        <a:rPr lang="uk-UA" sz="1400" dirty="0">
                          <a:effectLst/>
                        </a:rPr>
                        <a:t>Тема 3. ВІДНОШЕННЯ І ПРОПОРЦІЇ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74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Обернена пропорційна залежність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Обернена пропорційна залежність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Обернена пропорційна залежність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37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Ймовірність випадкової події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Ймовірність випадкової події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Ймовірність випадкової події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37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Циліндр. Конус. Куля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Циліндр. Конус. Куля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 dirty="0">
                          <a:effectLst/>
                        </a:rPr>
                        <a:t>Циліндр. Конус. Куля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1663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04535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99050" y="269598"/>
            <a:ext cx="1952587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клас. Алгебра </a:t>
            </a:r>
            <a:endParaRPr lang="uk-UA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923885"/>
              </p:ext>
            </p:extLst>
          </p:nvPr>
        </p:nvGraphicFramePr>
        <p:xfrm>
          <a:off x="323528" y="732766"/>
          <a:ext cx="8424937" cy="968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7941"/>
                <a:gridCol w="2808498"/>
                <a:gridCol w="2808498"/>
              </a:tblGrid>
              <a:tr h="410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2012 рік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5572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Суттєвих змін у змісті навчання  по відношенню до програми 2012 року немає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99050" y="1892438"/>
            <a:ext cx="2125454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клас. Геометрія </a:t>
            </a:r>
            <a:endParaRPr lang="uk-UA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809987"/>
              </p:ext>
            </p:extLst>
          </p:nvPr>
        </p:nvGraphicFramePr>
        <p:xfrm>
          <a:off x="374849" y="2398057"/>
          <a:ext cx="8373616" cy="3983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0836"/>
                <a:gridCol w="2791390"/>
                <a:gridCol w="2791390"/>
              </a:tblGrid>
              <a:tr h="232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2012 рік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25864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 dirty="0">
                          <a:effectLst/>
                        </a:rPr>
                        <a:t>Тема 3. ТРИКУТНИКИ. ОЗНАКИ РІВНОСТІ ТРИКУТНИКІВ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51728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Співвідношення між сторонами і кутами трикутника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Співвідношення між сторонами і кутами трикутника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Співвідношення між сторонами і кутами трикутника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651728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Ознаки рівності прямокутних трикутників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Ознаки рівності прямокутних трикутників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Ознаки рівності прямокутних трикутників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25864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Тема 4. КОЛО І КРУГ. ГЕОМЕТРИЧНІ ПОБУДОВИ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795625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Задача на побудову та її розв’язування.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Основні задачі на побудову: …….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Геометричне місце точок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Задача на побудову та її розв’язування.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Основні задачі на побудову: …….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Геометричне місце точок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 dirty="0">
                          <a:effectLst/>
                        </a:rPr>
                        <a:t>Задача на побудову та її розв’язування.</a:t>
                      </a:r>
                      <a:endParaRPr lang="uk-UA" sz="900" dirty="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 dirty="0">
                          <a:effectLst/>
                        </a:rPr>
                        <a:t>Основні задачі на побудову: …….</a:t>
                      </a:r>
                      <a:endParaRPr lang="uk-UA" sz="9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 dirty="0">
                          <a:effectLst/>
                        </a:rPr>
                        <a:t>Геометричне місце точок</a:t>
                      </a:r>
                      <a:endParaRPr lang="uk-UA" sz="9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70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3284984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04535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58234" y="3074157"/>
            <a:ext cx="2125454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клас. Геометрія </a:t>
            </a:r>
            <a:endParaRPr lang="uk-UA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8234" y="275834"/>
            <a:ext cx="1952587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клас. Алгебра </a:t>
            </a:r>
            <a:endParaRPr lang="uk-UA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197599"/>
              </p:ext>
            </p:extLst>
          </p:nvPr>
        </p:nvGraphicFramePr>
        <p:xfrm>
          <a:off x="355080" y="839527"/>
          <a:ext cx="8465392" cy="2085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1424"/>
                <a:gridCol w="2821984"/>
                <a:gridCol w="2821984"/>
              </a:tblGrid>
              <a:tr h="267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2012 рік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74614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 dirty="0">
                          <a:effectLst/>
                        </a:rPr>
                        <a:t>Тема 2. КВАДРАТНІ КОРЕНІ. ДІЙСНІ ЧИСЛА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34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Множина. Підмножина. Числові множини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Множина. Підмножина. Числові множини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Множина. Підмножина. Числові множини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74614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Тема 3. КВАДРАТНІ РІВНЯННЯ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34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Теорема Вієта та обернена до неї теорема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Теорема Вієта 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Теорема </a:t>
                      </a:r>
                      <a:r>
                        <a:rPr lang="uk-UA" sz="1400" dirty="0" err="1">
                          <a:effectLst/>
                        </a:rPr>
                        <a:t>Вієта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294830"/>
              </p:ext>
            </p:extLst>
          </p:nvPr>
        </p:nvGraphicFramePr>
        <p:xfrm>
          <a:off x="367656" y="3680375"/>
          <a:ext cx="8528496" cy="2969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2456"/>
                <a:gridCol w="2843020"/>
                <a:gridCol w="2843020"/>
              </a:tblGrid>
              <a:tr h="225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2012 рік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316652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 dirty="0">
                          <a:effectLst/>
                        </a:rPr>
                        <a:t>Тема 2. ПОДІБНІСТЬ ТРИКУТНИКІВ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517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Застосування подібності трикутників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Застосування подібності трикутників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Застосування подібності трикутників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4517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strike="noStrike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Властивість медіани та бісектриси трикутника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22589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Тема 4. МНОГОКУТНИКИ. ПЛОЩІ МНОГОКУТНИКІВ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266607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Опуклі та неопуклі многокутники. Сума кутів опуклого многокутника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Опуклі та неопуклі многокутники. Сума кутів опуклого многокутника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 u="none" strike="noStrike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 dirty="0">
                          <a:effectLst/>
                        </a:rPr>
                        <a:t>Опуклі та неопуклі многокутники.</a:t>
                      </a:r>
                      <a:r>
                        <a:rPr lang="uk-UA" sz="1400" dirty="0">
                          <a:effectLst/>
                        </a:rPr>
                        <a:t> </a:t>
                      </a:r>
                      <a:r>
                        <a:rPr lang="uk-UA" sz="1400" strike="dblStrike" dirty="0">
                          <a:effectLst/>
                        </a:rPr>
                        <a:t>Сума кутів опуклого многокутника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49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19130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04535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492164" y="286971"/>
            <a:ext cx="1952587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клас. Алгебра </a:t>
            </a:r>
            <a:endParaRPr lang="uk-UA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923570"/>
              </p:ext>
            </p:extLst>
          </p:nvPr>
        </p:nvGraphicFramePr>
        <p:xfrm>
          <a:off x="323528" y="1004535"/>
          <a:ext cx="8640959" cy="3886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9939"/>
                <a:gridCol w="2880510"/>
                <a:gridCol w="2880510"/>
              </a:tblGrid>
              <a:tr h="258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2012 рік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25891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 1. НЕРІВНОСТІ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58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Об’єднання та переріз множин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Об’єднання та переріз множин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Об’єднання та переріз множин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1014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Тема 3. ЕЛЕМЕНТИ КОМБІНАТОРИКИ, ТЕОРІЇ ЙМОВІРНОСТЕЙ ТА СТАТИСТИКИ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Тема 3. ЕЛЕМЕНТИ КОМБІНАТОРИКИ, ТЕОРІЇ ЙМОВІРНОСТЕЙ ТА СТАТИСТИКИ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highlight>
                            <a:srgbClr val="FFFFFF"/>
                          </a:highlight>
                        </a:rPr>
                        <a:t>Тема 4. ОСНОВИ КОМБІНАТОРИКИ, ТЕОРІЇ ЙМОВІРНОСТЕЙ ТА СТАТИСТИКИ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2073811"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</a:tabLst>
                      </a:pPr>
                      <a:r>
                        <a:rPr lang="uk-UA" sz="1400">
                          <a:effectLst/>
                        </a:rPr>
                        <a:t>Тема 4. ЧИСЛОВІ ПОСЛІДОВНОСТІ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400">
                          <a:effectLst/>
                        </a:rPr>
                        <a:t>Нескінченна геометрична прогресія та її сума при | q | &lt; 1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</a:tabLs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</a:tabLst>
                      </a:pPr>
                      <a:r>
                        <a:rPr lang="uk-UA" sz="1400">
                          <a:effectLst/>
                        </a:rPr>
                        <a:t>Тема 3. ЧИСЛОВІ ПОСЛІДОВНОСТІ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>
                          <a:effectLst/>
                        </a:rPr>
                        <a:t>Нескінченна геометрична прогресія та її сума при | q | &lt; 1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</a:tabLst>
                      </a:pPr>
                      <a:r>
                        <a:rPr lang="uk-UA" sz="1400" dirty="0">
                          <a:effectLst/>
                        </a:rPr>
                        <a:t>Тема 3. ЧИСЛОВІ ПОСЛІДОВНОСТІ</a:t>
                      </a:r>
                      <a:endParaRPr lang="uk-UA" sz="9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strike="dblStrike" dirty="0">
                          <a:effectLst/>
                        </a:rPr>
                        <a:t>Нескінченна геометрична прогресія та її сума при | q | &lt; 1</a:t>
                      </a:r>
                      <a:endParaRPr lang="uk-UA" sz="9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7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30257" y="548680"/>
            <a:ext cx="2125454" cy="4053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клас. Геометрія </a:t>
            </a:r>
            <a:endParaRPr lang="uk-UA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307384"/>
              </p:ext>
            </p:extLst>
          </p:nvPr>
        </p:nvGraphicFramePr>
        <p:xfrm>
          <a:off x="467544" y="954046"/>
          <a:ext cx="7992888" cy="56433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1372"/>
                <a:gridCol w="2445758"/>
                <a:gridCol w="2445758"/>
              </a:tblGrid>
              <a:tr h="2068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2012 рік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2015 рік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2017 рік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</a:tr>
              <a:tr h="41374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Тема 1. МЕТОД КООРДИНАТ НА ПЛОЩИНІ</a:t>
                      </a:r>
                      <a:endParaRPr lang="uk-UA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946819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Тотожності: </a:t>
                      </a:r>
                      <a:endParaRPr lang="uk-UA" sz="600">
                        <a:effectLst/>
                      </a:endParaRPr>
                    </a:p>
                    <a:p>
                      <a:pPr marL="36195" marR="36195" indent="22542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sin</a:t>
                      </a:r>
                      <a:r>
                        <a:rPr lang="uk-UA" sz="1000" baseline="30000">
                          <a:effectLst/>
                        </a:rPr>
                        <a:t>2</a:t>
                      </a:r>
                      <a:r>
                        <a:rPr lang="uk-UA" sz="1000">
                          <a:effectLst/>
                        </a:rPr>
                        <a:t>α + cos</a:t>
                      </a:r>
                      <a:r>
                        <a:rPr lang="uk-UA" sz="1000" baseline="30000">
                          <a:effectLst/>
                        </a:rPr>
                        <a:t>2</a:t>
                      </a:r>
                      <a:r>
                        <a:rPr lang="uk-UA" sz="1000">
                          <a:effectLst/>
                        </a:rPr>
                        <a:t> α = 1;</a:t>
                      </a:r>
                      <a:endParaRPr lang="uk-UA" sz="600">
                        <a:effectLst/>
                      </a:endParaRPr>
                    </a:p>
                    <a:p>
                      <a:pPr marL="36195" marR="36195" indent="22542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sin (180° – α) = sin α;</a:t>
                      </a:r>
                      <a:endParaRPr lang="uk-UA" sz="600">
                        <a:effectLst/>
                      </a:endParaRPr>
                    </a:p>
                    <a:p>
                      <a:pPr marL="36195" marR="36195" indent="22542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cos (180° – α) = – cos α;</a:t>
                      </a:r>
                      <a:endParaRPr lang="uk-UA" sz="600">
                        <a:effectLst/>
                      </a:endParaRPr>
                    </a:p>
                    <a:p>
                      <a:pPr marL="36195" marR="36195" indent="22542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sin (90° – α) = cos α; </a:t>
                      </a:r>
                      <a:endParaRPr lang="uk-UA" sz="600">
                        <a:effectLst/>
                      </a:endParaRPr>
                    </a:p>
                    <a:p>
                      <a:pPr marL="36195" marR="36195" indent="22542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cos (90° – α) = sin α</a:t>
                      </a:r>
                      <a:endParaRPr lang="uk-UA" sz="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Тотожності:</a:t>
                      </a:r>
                      <a:endParaRPr lang="uk-UA" sz="700">
                        <a:effectLst/>
                      </a:endParaRPr>
                    </a:p>
                    <a:p>
                      <a:pPr marL="38100" marR="38100" indent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</a:endParaRPr>
                    </a:p>
                    <a:p>
                      <a:pPr marL="38100" marR="38100" indent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sin (180° – α) = sin α;</a:t>
                      </a:r>
                      <a:endParaRPr lang="uk-UA" sz="700">
                        <a:effectLst/>
                      </a:endParaRPr>
                    </a:p>
                    <a:p>
                      <a:pPr marL="38100" marR="38100" indent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cos (180° – α) = – cos α.</a:t>
                      </a:r>
                      <a:endParaRPr lang="uk-UA" sz="700">
                        <a:effectLst/>
                      </a:endParaRPr>
                    </a:p>
                    <a:p>
                      <a:pPr marL="38100" marR="381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highlight>
                            <a:srgbClr val="FFFFFF"/>
                          </a:highlight>
                        </a:rPr>
                        <a:t> </a:t>
                      </a:r>
                      <a:endParaRPr lang="uk-UA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</a:tr>
              <a:tr h="20687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Перестановка розділів, що не впливає на зміст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0687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Тема 3. РОЗВ’ЯЗУВАННЯ ТРИКУТНИКІВ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89992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Розв’язування трикутників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Розв’язування трикутників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>
                          <a:effectLst/>
                        </a:rPr>
                        <a:t>Розв’язування трикутників  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</a:tr>
              <a:tr h="1560164"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Тема 5. ГЕОМЕТРИЧНІ ПЕРЕТВОРЕННЯ</a:t>
                      </a:r>
                      <a:endParaRPr lang="uk-UA" sz="6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….. Перетворення подібності та його властивості .Подібність фігур. Площі подібних фігур</a:t>
                      </a:r>
                      <a:endParaRPr lang="uk-UA" sz="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Тема 5. ГЕОМЕТРИЧНІ ПЕРЕТВОРЕННЯ</a:t>
                      </a:r>
                      <a:endParaRPr lang="uk-UA" sz="6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….. Перетворення подібності та його властивості .Подібність фігур. Площі подібних фігур</a:t>
                      </a:r>
                      <a:endParaRPr lang="uk-UA" sz="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highlight>
                            <a:srgbClr val="FFFFFF"/>
                          </a:highlight>
                        </a:rPr>
                        <a:t>Тема 5. ГЕОМЕТРИЧНІ ПЕРЕМІЩЕННЯ</a:t>
                      </a:r>
                      <a:endParaRPr lang="uk-UA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>
                          <a:effectLst/>
                        </a:rPr>
                        <a:t>….. Перетворення подібності та його властивості .Подібність фігур. Площі подібних фігур</a:t>
                      </a:r>
                      <a:endParaRPr lang="uk-UA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</a:tr>
              <a:tr h="811975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Тема 6. ПОЧАТКОВІ ВІДОМОСТІ ЗІ СТЕРЕОМЕТРІЇ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>
                          <a:effectLst/>
                        </a:rPr>
                        <a:t>Тема 6. ПОЧАТКОВІ ВІДОМОСТІ ЗІ СТЕРЕОМЕТРІЇ</a:t>
                      </a:r>
                      <a:endParaRPr lang="uk-UA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 dirty="0">
                          <a:effectLst/>
                        </a:rPr>
                        <a:t>Тема 6. ПОЧАТКОВІ ВІДОМОСТІ ЗІ СТЕРЕОМЕТРІЇ</a:t>
                      </a:r>
                      <a:endParaRPr lang="uk-UA" sz="7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 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608" marR="4360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11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1722" y="1276352"/>
            <a:ext cx="8157592" cy="422920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ідручники 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і посібники, що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видано у видавництві «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uk-UA" sz="22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24260" y="566751"/>
            <a:ext cx="8229600" cy="82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Всі підручники і посібники, що видано влітку  2017 року відповідають оновленій програмі 2017 року 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8" y="1808583"/>
            <a:ext cx="1485621" cy="216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21" y="1818686"/>
            <a:ext cx="1393693" cy="216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500" y="1818687"/>
            <a:ext cx="1698165" cy="216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463" y="1829815"/>
            <a:ext cx="1474251" cy="216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12" y="1851984"/>
            <a:ext cx="1717464" cy="2160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25024" y="4068260"/>
            <a:ext cx="7120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Посібники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що видано у видавництві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«НК Богдан»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9" y="4625620"/>
            <a:ext cx="1562076" cy="216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104" y="4601584"/>
            <a:ext cx="1578462" cy="216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156" y="4569940"/>
            <a:ext cx="1578462" cy="216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22" y="4601584"/>
            <a:ext cx="1578462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4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07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2341</TotalTime>
  <Words>851</Words>
  <Application>Microsoft Office PowerPoint</Application>
  <PresentationFormat>Экран (4:3)</PresentationFormat>
  <Paragraphs>182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Тема Office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Підручники і посібники, що видано у видавництві «Генеза»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Microsoft Office</cp:lastModifiedBy>
  <cp:revision>227</cp:revision>
  <dcterms:created xsi:type="dcterms:W3CDTF">2013-06-01T10:19:55Z</dcterms:created>
  <dcterms:modified xsi:type="dcterms:W3CDTF">2017-08-05T19:32:15Z</dcterms:modified>
</cp:coreProperties>
</file>