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97" r:id="rId2"/>
  </p:sldMasterIdLst>
  <p:notesMasterIdLst>
    <p:notesMasterId r:id="rId11"/>
  </p:notesMasterIdLst>
  <p:sldIdLst>
    <p:sldId id="303" r:id="rId3"/>
    <p:sldId id="310" r:id="rId4"/>
    <p:sldId id="314" r:id="rId5"/>
    <p:sldId id="312" r:id="rId6"/>
    <p:sldId id="311" r:id="rId7"/>
    <p:sldId id="313" r:id="rId8"/>
    <p:sldId id="284" r:id="rId9"/>
    <p:sldId id="277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8223D36-AA8B-4887-8EB4-650EDF8136BD}">
          <p14:sldIdLst>
            <p14:sldId id="303"/>
          </p14:sldIdLst>
        </p14:section>
        <p14:section name="Раздел без заголовка" id="{FCE1D67D-F31F-42B3-9C24-97F891EC57D1}">
          <p14:sldIdLst>
            <p14:sldId id="310"/>
            <p14:sldId id="314"/>
            <p14:sldId id="312"/>
            <p14:sldId id="311"/>
            <p14:sldId id="313"/>
            <p14:sldId id="284"/>
            <p14:sldId id="2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85" autoAdjust="0"/>
    <p:restoredTop sz="94764" autoAdjust="0"/>
  </p:normalViewPr>
  <p:slideViewPr>
    <p:cSldViewPr>
      <p:cViewPr varScale="1">
        <p:scale>
          <a:sx n="68" d="100"/>
          <a:sy n="68" d="100"/>
        </p:scale>
        <p:origin x="128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655EC-E0CC-4ACA-BE67-7727DF4C3BCD}" type="datetimeFigureOut">
              <a:rPr lang="uk-UA" smtClean="0"/>
              <a:t>27.08.2017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7D273-3112-40D6-AA50-54FB7918606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0573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0E22C-E281-455E-A87B-45ED27987903}" type="datetimeFigureOut">
              <a:rPr lang="ru-RU"/>
              <a:pPr>
                <a:defRPr/>
              </a:pPr>
              <a:t>27.08.2017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986FB-93CA-4354-8CD8-9007BAA473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935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6064A-43FE-4BDB-A608-2FF9A2F7BD23}" type="datetimeFigureOut">
              <a:rPr lang="ru-RU"/>
              <a:pPr>
                <a:defRPr/>
              </a:pPr>
              <a:t>27.08.2017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407E3-77C9-4A42-88B6-97332354D4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533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F6380-6E77-4C5A-A0BD-C28FD40B89E2}" type="datetimeFigureOut">
              <a:rPr lang="ru-RU"/>
              <a:pPr>
                <a:defRPr/>
              </a:pPr>
              <a:t>27.08.2017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6E462-AFD2-4E41-83E0-EF2B79F435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461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2D25F-368A-47C1-9A28-357704C6EE6D}" type="datetimeFigureOut">
              <a:rPr lang="ru-RU"/>
              <a:pPr>
                <a:defRPr/>
              </a:pPr>
              <a:t>27.08.2017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BD2C7-21F2-4FF2-8ECF-014A2D733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242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4F0EA-8037-4E6F-A3B1-6012CB3BD7DC}" type="datetimeFigureOut">
              <a:rPr lang="ru-RU"/>
              <a:pPr>
                <a:defRPr/>
              </a:pPr>
              <a:t>27.08.2017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B8728-5A57-404E-ACA9-4882028F21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71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B7CB8-80CB-43CB-BE4C-FCAEAB35444B}" type="datetimeFigureOut">
              <a:rPr lang="ru-RU"/>
              <a:pPr>
                <a:defRPr/>
              </a:pPr>
              <a:t>27.08.2017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4B765-7A45-470F-AC21-68D83E2112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634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E88B1-7D44-4DC8-8500-A47DE82E82A8}" type="datetimeFigureOut">
              <a:rPr lang="ru-RU"/>
              <a:pPr>
                <a:defRPr/>
              </a:pPr>
              <a:t>27.08.2017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C9B22-7720-4C97-AB6D-DEB7D3A61B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384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AB7C2-50C6-4DF8-855C-638C8188B95C}" type="datetimeFigureOut">
              <a:rPr lang="ru-RU"/>
              <a:pPr>
                <a:defRPr/>
              </a:pPr>
              <a:t>27.08.2017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4C713-9F25-40F7-A315-D8D7035B17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835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6B9F3-B118-4C20-98AA-568D7400A1D6}" type="datetimeFigureOut">
              <a:rPr lang="ru-RU"/>
              <a:pPr>
                <a:defRPr/>
              </a:pPr>
              <a:t>27.08.2017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041D8-716C-4B30-9051-30A5DDE84F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234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93B21-6053-4169-9C2A-E83A224800B0}" type="datetimeFigureOut">
              <a:rPr lang="ru-RU"/>
              <a:pPr>
                <a:defRPr/>
              </a:pPr>
              <a:t>27.08.2017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D3188-0E72-4622-8C8E-EEFCCC52AF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438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D8417-CAB5-4957-AA16-16A364477DD6}" type="datetimeFigureOut">
              <a:rPr lang="ru-RU"/>
              <a:pPr>
                <a:defRPr/>
              </a:pPr>
              <a:t>27.08.2017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FE582-0AE2-4EA5-85CB-D6B55EEF65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3714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6740FB-218C-4E54-B2F5-577BC651122B}" type="datetimeFigureOut">
              <a:rPr lang="ru-RU" smtClean="0"/>
              <a:pPr>
                <a:defRPr/>
              </a:pPr>
              <a:t>27.08.2017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4D758-FF98-42D0-900E-E9A9EED3D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401AE-DDF7-4B05-9796-3A3E1B5E1528}" type="datetimeFigureOut">
              <a:rPr lang="ru-RU" smtClean="0"/>
              <a:pPr>
                <a:defRPr/>
              </a:pPr>
              <a:t>27.08.2017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8375BB-9277-42B9-AA2E-BCCA0B7D5F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53F5D4-FD69-42D5-AD99-A196DD27F66B}" type="datetimeFigureOut">
              <a:rPr lang="ru-RU" smtClean="0"/>
              <a:pPr>
                <a:defRPr/>
              </a:pPr>
              <a:t>27.08.2017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436544-C5FE-4555-817A-AE120B227C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12CEB3-3FC5-44C1-A694-43E978B7A2F7}" type="datetimeFigureOut">
              <a:rPr lang="ru-RU" smtClean="0"/>
              <a:pPr>
                <a:defRPr/>
              </a:pPr>
              <a:t>27.08.2017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2CFF8F-EF97-4835-8251-3CF35E297C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EEEF95-2DCB-40B7-B3CC-03104663A98A}" type="datetimeFigureOut">
              <a:rPr lang="ru-RU" smtClean="0"/>
              <a:pPr>
                <a:defRPr/>
              </a:pPr>
              <a:t>27.08.2017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B3D186-EF76-49BE-96E2-7493B6B5C7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ACDC27-42D6-4670-8443-5E921E3AB028}" type="datetimeFigureOut">
              <a:rPr lang="ru-RU" smtClean="0"/>
              <a:pPr>
                <a:defRPr/>
              </a:pPr>
              <a:t>27.08.2017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A5372-A7DA-4987-B0C0-EC8C4D8E3A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B345D2-7853-40BF-925D-1FC7479D89D3}" type="datetimeFigureOut">
              <a:rPr lang="ru-RU" smtClean="0"/>
              <a:pPr>
                <a:defRPr/>
              </a:pPr>
              <a:t>27.08.2017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DF474B-B348-400A-9CCF-AA7353F737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079CE2-0617-495C-8E54-9DF964D718E5}" type="datetimeFigureOut">
              <a:rPr lang="ru-RU" smtClean="0"/>
              <a:pPr>
                <a:defRPr/>
              </a:pPr>
              <a:t>27.08.2017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BA64F7-DDEC-4857-8D5A-17B90FD90A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1ABEFC-6E58-40A9-83DC-45D478BF5E3E}" type="datetimeFigureOut">
              <a:rPr lang="ru-RU" smtClean="0"/>
              <a:pPr>
                <a:defRPr/>
              </a:pPr>
              <a:t>27.08.2017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7E828B45-0DF4-4B56-A735-5BE4F4ED251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82C3CC-94AD-41D0-959D-D1A2506E19AD}" type="datetimeFigureOut">
              <a:rPr lang="ru-RU" smtClean="0"/>
              <a:pPr>
                <a:defRPr/>
              </a:pPr>
              <a:t>27.08.2017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2E92E6-993D-4427-B400-18554C60B9D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7DD40B-0CF0-47E1-A953-F8850CBA8B88}" type="datetimeFigureOut">
              <a:rPr lang="ru-RU" smtClean="0"/>
              <a:pPr>
                <a:defRPr/>
              </a:pPr>
              <a:t>27.08.2017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71476-9624-4649-9D13-8DCC271091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tx2">
                <a:lumMod val="60000"/>
                <a:lumOff val="40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/>
              <a:pPr>
                <a:defRPr/>
              </a:pPr>
              <a:t>27.08.2017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94C6160-A521-4A30-BD68-3C0E6962E9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 smtClean="0"/>
              <a:pPr>
                <a:defRPr/>
              </a:pPr>
              <a:t>27.08.2017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94C6160-A521-4A30-BD68-3C0E6962E9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864096"/>
          </a:xfrm>
        </p:spPr>
        <p:txBody>
          <a:bodyPr/>
          <a:lstStyle/>
          <a:p>
            <a:r>
              <a:rPr lang="uk-UA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Представляє</a:t>
            </a:r>
            <a:r>
              <a:rPr lang="ru-RU" sz="20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</a:t>
            </a: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серію </a:t>
            </a:r>
            <a:r>
              <a:rPr lang="uk-UA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навчально-методичних посібників </a:t>
            </a:r>
            <a:r>
              <a:rPr lang="uk-UA" sz="2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Самостійні та  тематичні контрольні </a:t>
            </a: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2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sz="2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новою </a:t>
            </a:r>
            <a:r>
              <a:rPr lang="ru-RU" sz="20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програмою</a:t>
            </a: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20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8430"/>
            <a:ext cx="1610621" cy="2160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002" y="1658265"/>
            <a:ext cx="1582158" cy="2160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20" y="1576422"/>
            <a:ext cx="1671065" cy="2160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556792"/>
            <a:ext cx="1583999" cy="2160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139952" y="1093130"/>
            <a:ext cx="33757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За </a:t>
            </a:r>
            <a:r>
              <a:rPr lang="uk-UA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програмою </a:t>
            </a:r>
            <a:r>
              <a:rPr lang="uk-UA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2015 </a:t>
            </a:r>
            <a:r>
              <a:rPr lang="uk-UA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року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5758" y="1061516"/>
            <a:ext cx="33757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За </a:t>
            </a:r>
            <a:r>
              <a:rPr lang="uk-UA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програмою </a:t>
            </a:r>
            <a:r>
              <a:rPr lang="uk-UA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2012 </a:t>
            </a:r>
            <a:r>
              <a:rPr lang="uk-UA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року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32245" y="3960907"/>
            <a:ext cx="2593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програмою 2017 року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972" y="4476075"/>
            <a:ext cx="1578462" cy="21600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751384" y="4299732"/>
            <a:ext cx="472973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 Автором 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та видавництвом підготовлено нові видання посібників для 5- 8 класів за оновленою  програмою 2017 . Посібники будуть видані після продажу  попередніх видань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41025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3690" y="1018276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У кожному з посібників запропоновано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дидактичні  матеріали  для  перевірки  рівня    навчальних  досягнень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учнів </a:t>
            </a:r>
          </a:p>
          <a:p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812278"/>
              </p:ext>
            </p:extLst>
          </p:nvPr>
        </p:nvGraphicFramePr>
        <p:xfrm>
          <a:off x="533690" y="1941605"/>
          <a:ext cx="8064896" cy="42236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3341"/>
                <a:gridCol w="673858"/>
                <a:gridCol w="3033949"/>
                <a:gridCol w="3933748"/>
              </a:tblGrid>
              <a:tr h="8498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№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Клас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Кількість самостійних робіт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Кількість тематичних контрольних робіт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121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 кл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121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 кл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19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498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 кл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 </a:t>
                      </a:r>
                      <a:r>
                        <a:rPr lang="uk-UA" sz="1100">
                          <a:effectLst/>
                        </a:rPr>
                        <a:t>самостійних робіт з алгебри та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 </a:t>
                      </a:r>
                      <a:r>
                        <a:rPr lang="uk-UA" sz="1100">
                          <a:effectLst/>
                        </a:rPr>
                        <a:t>самостійних робіт з геометрії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6 тематичних контрольних робіт  з алгебри та 6 тематичних контрольних робіт  з геометрії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498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 кл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 </a:t>
                      </a:r>
                      <a:r>
                        <a:rPr lang="uk-UA" sz="1100">
                          <a:effectLst/>
                        </a:rPr>
                        <a:t>самостійних робіт з алгебри та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 </a:t>
                      </a:r>
                      <a:r>
                        <a:rPr lang="uk-UA" sz="1100">
                          <a:effectLst/>
                        </a:rPr>
                        <a:t>самостійних робіт з геометрії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r>
                        <a:rPr lang="uk-UA" sz="1100">
                          <a:effectLst/>
                        </a:rPr>
                        <a:t> тематичних контрольних робіт  з алгебри та 6 тематичних контрольних робіт  з геометрії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498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 кл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 </a:t>
                      </a:r>
                      <a:r>
                        <a:rPr lang="uk-UA" sz="1100">
                          <a:effectLst/>
                        </a:rPr>
                        <a:t>самостійних робіт з алгебри та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 </a:t>
                      </a:r>
                      <a:r>
                        <a:rPr lang="uk-UA" sz="1100">
                          <a:effectLst/>
                        </a:rPr>
                        <a:t>самостійних робіт з геометрії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6</a:t>
                      </a:r>
                      <a:r>
                        <a:rPr lang="uk-UA" sz="1100" dirty="0">
                          <a:effectLst/>
                        </a:rPr>
                        <a:t> тематичних контрольних робіт  з алгебри та 6 тематичних контрольних робіт  з геометрії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7414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690" y="1556792"/>
            <a:ext cx="80648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Для 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зручності  користування  посібником  у  назві  кожної  самостійної  та  тематичної контрольної роботи вказано тему, навчальні досягнення з якої перевіряються  цією  роботою.  Для  самостійних  робіт  використано  позначення  «С»,  для тематичних контрольних робіт – «ТКР», поряд з якими вказано номер роботи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9025" y="3212976"/>
            <a:ext cx="79928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Тексти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всіх робіт складено у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чотирьох варіантах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що сприятиме самостійності виконання завдань та об’єктивному оцінюванню навчальних досягнень учнів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 algn="just">
              <a:buFont typeface="Wingdings" pitchFamily="2" charset="2"/>
              <a:buChar char="ü"/>
            </a:pPr>
            <a:endParaRPr lang="uk-UA" dirty="0"/>
          </a:p>
          <a:p>
            <a:pPr marL="285750" indent="-285750" algn="just">
              <a:buFont typeface="Wingdings" pitchFamily="2" charset="2"/>
              <a:buChar char="ü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Кожна самостійна  та  тематична  контрольна робота містить як завдання, що відповідають початковому та середньому рівням навчальних досягнень (номери цих завдань позначені кружечками), так і завдання, що відповідають достатньому та високому рівням навчальних досягнень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740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965626"/>
            <a:ext cx="4680519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Зміст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та порядок слідування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самостійних та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тематичних контрольних робіт відповідає змісту та порядку слідування  навчального матеріалу програми, тому  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посібники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легко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адаптуються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до чинних в Україні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підручників</a:t>
            </a:r>
          </a:p>
          <a:p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 На прикладі посібника для 5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класа</a:t>
            </a: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„Математика.5 клас”(Автор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: О.С.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Істер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надалі [1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];    </a:t>
            </a:r>
          </a:p>
          <a:p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„ Математика.5 клас ”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(Автори :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.А.Тарасенкова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та інші) , надалі [2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;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 „ Математика.5 клас ”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( Автори: А.Г.Мерзляк та інші)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надалі [3].</a:t>
            </a:r>
          </a:p>
          <a:p>
            <a:endParaRPr lang="uk-UA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1267" y="4971774"/>
            <a:ext cx="42971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стор. 6 </a:t>
            </a:r>
            <a:r>
              <a:rPr lang="uk-UA" sz="1600" dirty="0"/>
              <a:t>–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9 наведено таблицю розподілу самостійних та тематичних контрольних робіт у відповідності із параграфами та пунктами цих підручників.</a:t>
            </a:r>
            <a:endParaRPr lang="uk-UA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2350621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1" t="5171" r="51109" b="8236"/>
          <a:stretch/>
        </p:blipFill>
        <p:spPr>
          <a:xfrm>
            <a:off x="4788024" y="692696"/>
            <a:ext cx="4073716" cy="561694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9" r="8460"/>
          <a:stretch/>
        </p:blipFill>
        <p:spPr bwMode="auto">
          <a:xfrm>
            <a:off x="524400" y="4107678"/>
            <a:ext cx="4225158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652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124744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  Кожна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самостійна робота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містить чотири завдання. Виконання  кожної самостійної  роботи орієнтовно  має  тривати  15–20  хв.  Залежно від рівня класу та індивідуальних особливостей учнів остаточний вибір часу, необхідного для виконання роботи залишаються за вчителем.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0" t="5670" r="3162" b="7995"/>
          <a:stretch/>
        </p:blipFill>
        <p:spPr>
          <a:xfrm>
            <a:off x="827584" y="2060848"/>
            <a:ext cx="6670864" cy="447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500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124744"/>
            <a:ext cx="84969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uk-UA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980728"/>
            <a:ext cx="86409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Виконання кожної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тематичної контрольної роботи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розраховано на один урок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Залежно  від  рівня  класу  та  індивідуальних  особливостей  учнів учитель  може  зменшувати  кількість  завдань  у  кожній  СР і ТКР,  при  цьому  сумарна  кількість  балів  за  роботу має дорівнювати 12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3" t="5400" r="4483" b="11963"/>
          <a:stretch/>
        </p:blipFill>
        <p:spPr>
          <a:xfrm>
            <a:off x="1403405" y="2057946"/>
            <a:ext cx="7107969" cy="458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078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620688"/>
            <a:ext cx="8424936" cy="3087216"/>
          </a:xfrm>
        </p:spPr>
        <p:txBody>
          <a:bodyPr>
            <a:normAutofit fontScale="90000"/>
          </a:bodyPr>
          <a:lstStyle/>
          <a:p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Посібники </a:t>
            </a:r>
            <a:r>
              <a:rPr lang="ru-RU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придбати</a:t>
            </a:r>
            <a:r>
              <a:rPr lang="ru-RU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  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видавництві «Навчальна </a:t>
            </a:r>
            <a: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книга – 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Богдан» 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(тел. (0352</a:t>
            </a:r>
            <a: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52-06-07)        або у автора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2000" i="1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536" y="3717032"/>
            <a:ext cx="8640960" cy="131142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 Серія посібників буде оновлюватися відповідно до змін державної програми з математики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91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268760"/>
            <a:ext cx="8229600" cy="3087216"/>
          </a:xfrm>
        </p:spPr>
        <p:txBody>
          <a:bodyPr>
            <a:normAutofit/>
          </a:bodyPr>
          <a:lstStyle/>
          <a:p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Дякую за увагу  !!!!!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 повагою Олександр </a:t>
            </a:r>
            <a:r>
              <a:rPr lang="uk-UA" sz="40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Істер</a:t>
            </a:r>
            <a:endParaRPr lang="uk-UA" sz="2000" i="1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311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ister69@gmail.com</a:t>
            </a:r>
            <a:endParaRPr lang="uk-UA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41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2396</TotalTime>
  <Words>478</Words>
  <Application>Microsoft Office PowerPoint</Application>
  <PresentationFormat>Экран (4:3)</PresentationFormat>
  <Paragraphs>58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</vt:lpstr>
      <vt:lpstr>Wingdings 2</vt:lpstr>
      <vt:lpstr>Тема Office</vt:lpstr>
      <vt:lpstr>Поток</vt:lpstr>
      <vt:lpstr>Представляємо серію навчально-методичних посібників  «Самостійні та  тематичні контрольні роботи» за новою програмою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Посібники можно придбати у  видавництві «Навчальна книга – Богдан»  (тел. (0352) 52-06-07)        або у автора </vt:lpstr>
      <vt:lpstr> Дякую за увагу  !!!!!     З повагою Олександр Істер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Представляємо підручник  нового покоління</dc:title>
  <dc:creator>AL</dc:creator>
  <cp:lastModifiedBy>Microsoft Office</cp:lastModifiedBy>
  <cp:revision>221</cp:revision>
  <dcterms:created xsi:type="dcterms:W3CDTF">2013-06-01T10:19:55Z</dcterms:created>
  <dcterms:modified xsi:type="dcterms:W3CDTF">2017-08-27T12:26:00Z</dcterms:modified>
</cp:coreProperties>
</file>