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97" r:id="rId2"/>
  </p:sldMasterIdLst>
  <p:notesMasterIdLst>
    <p:notesMasterId r:id="rId14"/>
  </p:notesMasterIdLst>
  <p:sldIdLst>
    <p:sldId id="303" r:id="rId3"/>
    <p:sldId id="304" r:id="rId4"/>
    <p:sldId id="311" r:id="rId5"/>
    <p:sldId id="314" r:id="rId6"/>
    <p:sldId id="313" r:id="rId7"/>
    <p:sldId id="312" r:id="rId8"/>
    <p:sldId id="315" r:id="rId9"/>
    <p:sldId id="317" r:id="rId10"/>
    <p:sldId id="316" r:id="rId11"/>
    <p:sldId id="284" r:id="rId12"/>
    <p:sldId id="277"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Раздел по умолчанию" id="{58223D36-AA8B-4887-8EB4-650EDF8136BD}">
          <p14:sldIdLst>
            <p14:sldId id="303"/>
          </p14:sldIdLst>
        </p14:section>
        <p14:section name="Раздел без заголовка" id="{FCE1D67D-F31F-42B3-9C24-97F891EC57D1}">
          <p14:sldIdLst>
            <p14:sldId id="304"/>
            <p14:sldId id="311"/>
            <p14:sldId id="314"/>
            <p14:sldId id="313"/>
            <p14:sldId id="312"/>
            <p14:sldId id="315"/>
            <p14:sldId id="317"/>
            <p14:sldId id="316"/>
            <p14:sldId id="284"/>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26" autoAdjust="0"/>
    <p:restoredTop sz="94764" autoAdjust="0"/>
  </p:normalViewPr>
  <p:slideViewPr>
    <p:cSldViewPr>
      <p:cViewPr varScale="1">
        <p:scale>
          <a:sx n="68" d="100"/>
          <a:sy n="68" d="100"/>
        </p:scale>
        <p:origin x="126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655EC-E0CC-4ACA-BE67-7727DF4C3BCD}" type="datetimeFigureOut">
              <a:rPr lang="uk-UA" smtClean="0"/>
              <a:t>26.08.2017</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7D273-3112-40D6-AA50-54FB7918606F}" type="slidenum">
              <a:rPr lang="uk-UA" smtClean="0"/>
              <a:t>‹#›</a:t>
            </a:fld>
            <a:endParaRPr lang="uk-UA"/>
          </a:p>
        </p:txBody>
      </p:sp>
    </p:spTree>
    <p:extLst>
      <p:ext uri="{BB962C8B-B14F-4D97-AF65-F5344CB8AC3E}">
        <p14:creationId xmlns:p14="http://schemas.microsoft.com/office/powerpoint/2010/main" val="1060573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F20E22C-E281-455E-A87B-45ED27987903}" type="datetimeFigureOut">
              <a:rPr lang="ru-RU"/>
              <a:pPr>
                <a:defRPr/>
              </a:pPr>
              <a:t>26.08.2017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10986FB-93CA-4354-8CD8-9007BAA473BC}" type="slidenum">
              <a:rPr lang="ru-RU"/>
              <a:pPr>
                <a:defRPr/>
              </a:pPr>
              <a:t>‹#›</a:t>
            </a:fld>
            <a:endParaRPr lang="ru-RU"/>
          </a:p>
        </p:txBody>
      </p:sp>
    </p:spTree>
    <p:extLst>
      <p:ext uri="{BB962C8B-B14F-4D97-AF65-F5344CB8AC3E}">
        <p14:creationId xmlns:p14="http://schemas.microsoft.com/office/powerpoint/2010/main" val="2395935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BA6064A-43FE-4BDB-A608-2FF9A2F7BD23}" type="datetimeFigureOut">
              <a:rPr lang="ru-RU"/>
              <a:pPr>
                <a:defRPr/>
              </a:pPr>
              <a:t>26.08.2017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6E407E3-77C9-4A42-88B6-97332354D4D7}" type="slidenum">
              <a:rPr lang="ru-RU"/>
              <a:pPr>
                <a:defRPr/>
              </a:pPr>
              <a:t>‹#›</a:t>
            </a:fld>
            <a:endParaRPr lang="ru-RU"/>
          </a:p>
        </p:txBody>
      </p:sp>
    </p:spTree>
    <p:extLst>
      <p:ext uri="{BB962C8B-B14F-4D97-AF65-F5344CB8AC3E}">
        <p14:creationId xmlns:p14="http://schemas.microsoft.com/office/powerpoint/2010/main" val="93453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A1F6380-6E77-4C5A-A0BD-C28FD40B89E2}" type="datetimeFigureOut">
              <a:rPr lang="ru-RU"/>
              <a:pPr>
                <a:defRPr/>
              </a:pPr>
              <a:t>26.08.2017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C26E462-AFD2-4E41-83E0-EF2B79F435D3}" type="slidenum">
              <a:rPr lang="ru-RU"/>
              <a:pPr>
                <a:defRPr/>
              </a:pPr>
              <a:t>‹#›</a:t>
            </a:fld>
            <a:endParaRPr lang="ru-RU"/>
          </a:p>
        </p:txBody>
      </p:sp>
    </p:spTree>
    <p:extLst>
      <p:ext uri="{BB962C8B-B14F-4D97-AF65-F5344CB8AC3E}">
        <p14:creationId xmlns:p14="http://schemas.microsoft.com/office/powerpoint/2010/main" val="3621461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E62D25F-368A-47C1-9A28-357704C6EE6D}" type="datetimeFigureOut">
              <a:rPr lang="ru-RU"/>
              <a:pPr>
                <a:defRPr/>
              </a:pPr>
              <a:t>26.08.2017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39BD2C7-21F2-4FF2-8ECF-014A2D733579}" type="slidenum">
              <a:rPr lang="ru-RU"/>
              <a:pPr>
                <a:defRPr/>
              </a:pPr>
              <a:t>‹#›</a:t>
            </a:fld>
            <a:endParaRPr lang="ru-RU"/>
          </a:p>
        </p:txBody>
      </p:sp>
    </p:spTree>
    <p:extLst>
      <p:ext uri="{BB962C8B-B14F-4D97-AF65-F5344CB8AC3E}">
        <p14:creationId xmlns:p14="http://schemas.microsoft.com/office/powerpoint/2010/main" val="2206242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DE74F0EA-8037-4E6F-A3B1-6012CB3BD7DC}" type="datetimeFigureOut">
              <a:rPr lang="ru-RU"/>
              <a:pPr>
                <a:defRPr/>
              </a:pPr>
              <a:t>26.08.2017</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694B8728-5A57-404E-ACA9-4882028F2167}" type="slidenum">
              <a:rPr lang="ru-RU"/>
              <a:pPr>
                <a:defRPr/>
              </a:pPr>
              <a:t>‹#›</a:t>
            </a:fld>
            <a:endParaRPr lang="ru-RU"/>
          </a:p>
        </p:txBody>
      </p:sp>
    </p:spTree>
    <p:extLst>
      <p:ext uri="{BB962C8B-B14F-4D97-AF65-F5344CB8AC3E}">
        <p14:creationId xmlns:p14="http://schemas.microsoft.com/office/powerpoint/2010/main" val="303271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D6B7CB8-80CB-43CB-BE4C-FCAEAB35444B}" type="datetimeFigureOut">
              <a:rPr lang="ru-RU"/>
              <a:pPr>
                <a:defRPr/>
              </a:pPr>
              <a:t>26.08.2017</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D704B765-7A45-470F-AC21-68D83E2112DD}" type="slidenum">
              <a:rPr lang="ru-RU"/>
              <a:pPr>
                <a:defRPr/>
              </a:pPr>
              <a:t>‹#›</a:t>
            </a:fld>
            <a:endParaRPr lang="ru-RU"/>
          </a:p>
        </p:txBody>
      </p:sp>
    </p:spTree>
    <p:extLst>
      <p:ext uri="{BB962C8B-B14F-4D97-AF65-F5344CB8AC3E}">
        <p14:creationId xmlns:p14="http://schemas.microsoft.com/office/powerpoint/2010/main" val="161063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39E88B1-7D44-4DC8-8500-A47DE82E82A8}" type="datetimeFigureOut">
              <a:rPr lang="ru-RU"/>
              <a:pPr>
                <a:defRPr/>
              </a:pPr>
              <a:t>26.08.2017</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77C9B22-7720-4C97-AB6D-DEB7D3A61BFB}" type="slidenum">
              <a:rPr lang="ru-RU"/>
              <a:pPr>
                <a:defRPr/>
              </a:pPr>
              <a:t>‹#›</a:t>
            </a:fld>
            <a:endParaRPr lang="ru-RU"/>
          </a:p>
        </p:txBody>
      </p:sp>
    </p:spTree>
    <p:extLst>
      <p:ext uri="{BB962C8B-B14F-4D97-AF65-F5344CB8AC3E}">
        <p14:creationId xmlns:p14="http://schemas.microsoft.com/office/powerpoint/2010/main" val="72438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AAAB7C2-50C6-4DF8-855C-638C8188B95C}" type="datetimeFigureOut">
              <a:rPr lang="ru-RU"/>
              <a:pPr>
                <a:defRPr/>
              </a:pPr>
              <a:t>26.08.2017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864C713-9F25-40F7-A315-D8D7035B1799}" type="slidenum">
              <a:rPr lang="ru-RU"/>
              <a:pPr>
                <a:defRPr/>
              </a:pPr>
              <a:t>‹#›</a:t>
            </a:fld>
            <a:endParaRPr lang="ru-RU"/>
          </a:p>
        </p:txBody>
      </p:sp>
    </p:spTree>
    <p:extLst>
      <p:ext uri="{BB962C8B-B14F-4D97-AF65-F5344CB8AC3E}">
        <p14:creationId xmlns:p14="http://schemas.microsoft.com/office/powerpoint/2010/main" val="384083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6D6B9F3-B118-4C20-98AA-568D7400A1D6}" type="datetimeFigureOut">
              <a:rPr lang="ru-RU"/>
              <a:pPr>
                <a:defRPr/>
              </a:pPr>
              <a:t>26.08.2017</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4E041D8-716C-4B30-9051-30A5DDE84F81}" type="slidenum">
              <a:rPr lang="ru-RU"/>
              <a:pPr>
                <a:defRPr/>
              </a:pPr>
              <a:t>‹#›</a:t>
            </a:fld>
            <a:endParaRPr lang="ru-RU"/>
          </a:p>
        </p:txBody>
      </p:sp>
    </p:spTree>
    <p:extLst>
      <p:ext uri="{BB962C8B-B14F-4D97-AF65-F5344CB8AC3E}">
        <p14:creationId xmlns:p14="http://schemas.microsoft.com/office/powerpoint/2010/main" val="300923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A993B21-6053-4169-9C2A-E83A224800B0}" type="datetimeFigureOut">
              <a:rPr lang="ru-RU"/>
              <a:pPr>
                <a:defRPr/>
              </a:pPr>
              <a:t>26.08.2017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DDD3188-0E72-4622-8C8E-EEFCCC52AF07}" type="slidenum">
              <a:rPr lang="ru-RU"/>
              <a:pPr>
                <a:defRPr/>
              </a:pPr>
              <a:t>‹#›</a:t>
            </a:fld>
            <a:endParaRPr lang="ru-RU"/>
          </a:p>
        </p:txBody>
      </p:sp>
    </p:spTree>
    <p:extLst>
      <p:ext uri="{BB962C8B-B14F-4D97-AF65-F5344CB8AC3E}">
        <p14:creationId xmlns:p14="http://schemas.microsoft.com/office/powerpoint/2010/main" val="152143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44D8417-CAB5-4957-AA16-16A364477DD6}" type="datetimeFigureOut">
              <a:rPr lang="ru-RU"/>
              <a:pPr>
                <a:defRPr/>
              </a:pPr>
              <a:t>26.08.2017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76FE582-0AE2-4EA5-85CB-D6B55EEF658E}" type="slidenum">
              <a:rPr lang="ru-RU"/>
              <a:pPr>
                <a:defRPr/>
              </a:pPr>
              <a:t>‹#›</a:t>
            </a:fld>
            <a:endParaRPr lang="ru-RU"/>
          </a:p>
        </p:txBody>
      </p:sp>
    </p:spTree>
    <p:extLst>
      <p:ext uri="{BB962C8B-B14F-4D97-AF65-F5344CB8AC3E}">
        <p14:creationId xmlns:p14="http://schemas.microsoft.com/office/powerpoint/2010/main" val="92737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pPr>
              <a:defRPr/>
            </a:pPr>
            <a:fld id="{8A6740FB-218C-4E54-B2F5-577BC651122B}" type="datetimeFigureOut">
              <a:rPr lang="ru-RU" smtClean="0"/>
              <a:pPr>
                <a:defRPr/>
              </a:pPr>
              <a:t>26.08.2017</a:t>
            </a:fld>
            <a:endParaRPr lang="ru-RU"/>
          </a:p>
        </p:txBody>
      </p:sp>
      <p:sp>
        <p:nvSpPr>
          <p:cNvPr id="19" name="Footer Placeholder 18"/>
          <p:cNvSpPr>
            <a:spLocks noGrp="1"/>
          </p:cNvSpPr>
          <p:nvPr>
            <p:ph type="ftr" sz="quarter" idx="11"/>
          </p:nvPr>
        </p:nvSpPr>
        <p:spPr/>
        <p:txBody>
          <a:bodyPr/>
          <a:lstStyle/>
          <a:p>
            <a:pPr>
              <a:defRPr/>
            </a:pPr>
            <a:endParaRPr lang="ru-RU"/>
          </a:p>
        </p:txBody>
      </p:sp>
      <p:sp>
        <p:nvSpPr>
          <p:cNvPr id="27" name="Slide Number Placeholder 26"/>
          <p:cNvSpPr>
            <a:spLocks noGrp="1"/>
          </p:cNvSpPr>
          <p:nvPr>
            <p:ph type="sldNum" sz="quarter" idx="12"/>
          </p:nvPr>
        </p:nvSpPr>
        <p:spPr/>
        <p:txBody>
          <a:bodyPr/>
          <a:lstStyle/>
          <a:p>
            <a:pPr>
              <a:defRPr/>
            </a:pPr>
            <a:fld id="{E974D758-FF98-42D0-900E-E9A9EED3D9B2}"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B9A401AE-DDF7-4B05-9796-3A3E1B5E1528}" type="datetimeFigureOut">
              <a:rPr lang="ru-RU" smtClean="0"/>
              <a:pPr>
                <a:defRPr/>
              </a:pPr>
              <a:t>26.08.2017</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E8375BB-9277-42B9-AA2E-BCCA0B7D5F58}" type="slidenum">
              <a:rPr lang="ru-RU" smtClean="0"/>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pPr>
              <a:defRPr/>
            </a:pPr>
            <a:fld id="{1953F5D4-FD69-42D5-AD99-A196DD27F66B}" type="datetimeFigureOut">
              <a:rPr lang="ru-RU" smtClean="0"/>
              <a:pPr>
                <a:defRPr/>
              </a:pPr>
              <a:t>26.08.2017</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E436544-C5FE-4555-817A-AE120B227C63}"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fld id="{AC12CEB3-3FC5-44C1-A694-43E978B7A2F7}" type="datetimeFigureOut">
              <a:rPr lang="ru-RU" smtClean="0"/>
              <a:pPr>
                <a:defRPr/>
              </a:pPr>
              <a:t>26.08.2017</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A32CFF8F-EF97-4835-8251-3CF35E297CAC}" type="slidenum">
              <a:rPr lang="ru-RU" smtClean="0"/>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pPr>
              <a:defRPr/>
            </a:pPr>
            <a:fld id="{35EEEF95-2DCB-40B7-B3CC-03104663A98A}" type="datetimeFigureOut">
              <a:rPr lang="ru-RU" smtClean="0"/>
              <a:pPr>
                <a:defRPr/>
              </a:pPr>
              <a:t>26.08.2017</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4CB3D186-EF76-49BE-96E2-7493B6B5C7F5}" type="slidenum">
              <a:rPr lang="ru-RU" smtClean="0"/>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pPr>
              <a:defRPr/>
            </a:pPr>
            <a:fld id="{ABACDC27-42D6-4670-8443-5E921E3AB028}" type="datetimeFigureOut">
              <a:rPr lang="ru-RU" smtClean="0"/>
              <a:pPr>
                <a:defRPr/>
              </a:pPr>
              <a:t>26.08.2017</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A18A5372-A7DA-4987-B0C0-EC8C4D8E3A98}" type="slidenum">
              <a:rPr lang="ru-RU" smtClean="0"/>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7B345D2-7853-40BF-925D-1FC7479D89D3}" type="datetimeFigureOut">
              <a:rPr lang="ru-RU" smtClean="0"/>
              <a:pPr>
                <a:defRPr/>
              </a:pPr>
              <a:t>26.08.2017</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9DDF474B-B348-400A-9CCF-AA7353F7374C}" type="slidenum">
              <a:rPr lang="ru-RU" smtClean="0"/>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fld id="{97079CE2-0617-495C-8E54-9DF964D718E5}" type="datetimeFigureOut">
              <a:rPr lang="ru-RU" smtClean="0"/>
              <a:pPr>
                <a:defRPr/>
              </a:pPr>
              <a:t>26.08.2017</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FBA64F7-DDEC-4857-8D5A-17B90FD90AAB}" type="slidenum">
              <a:rPr lang="ru-RU" smtClean="0"/>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pPr>
              <a:defRPr/>
            </a:pPr>
            <a:fld id="{A91ABEFC-6E58-40A9-83DC-45D478BF5E3E}" type="datetimeFigureOut">
              <a:rPr lang="ru-RU" smtClean="0"/>
              <a:pPr>
                <a:defRPr/>
              </a:pPr>
              <a:t>26.08.2017</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a:xfrm>
            <a:off x="8077200" y="6356350"/>
            <a:ext cx="609600" cy="365125"/>
          </a:xfrm>
        </p:spPr>
        <p:txBody>
          <a:bodyPr/>
          <a:lstStyle/>
          <a:p>
            <a:pPr>
              <a:defRPr/>
            </a:pPr>
            <a:fld id="{7E828B45-0DF4-4B56-A735-5BE4F4ED251E}" type="slidenum">
              <a:rPr lang="ru-RU" smtClean="0"/>
              <a:pPr>
                <a:defRPr/>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2B82C3CC-94AD-41D0-959D-D1A2506E19AD}" type="datetimeFigureOut">
              <a:rPr lang="ru-RU" smtClean="0"/>
              <a:pPr>
                <a:defRPr/>
              </a:pPr>
              <a:t>26.08.2017</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92E92E6-993D-4427-B400-18554C60B9D6}" type="slidenum">
              <a:rPr lang="ru-RU" smtClean="0"/>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827DD40B-0CF0-47E1-A953-F8850CBA8B88}" type="datetimeFigureOut">
              <a:rPr lang="ru-RU" smtClean="0"/>
              <a:pPr>
                <a:defRPr/>
              </a:pPr>
              <a:t>26.08.2017</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6C71476-9624-4649-9D13-8DCC27109110}"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tx2">
                <a:lumMod val="60000"/>
                <a:lumOff val="40000"/>
              </a:schemeClr>
            </a:gs>
            <a:gs pos="40000">
              <a:schemeClr val="bg1">
                <a:tint val="45000"/>
                <a:shade val="99000"/>
                <a:satMod val="350000"/>
              </a:schemeClr>
            </a:gs>
            <a:gs pos="100000">
              <a:schemeClr val="bg1">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E478B95-F087-40C1-8A12-D0E897C8ED5F}" type="datetimeFigureOut">
              <a:rPr lang="ru-RU"/>
              <a:pPr>
                <a:defRPr/>
              </a:pPr>
              <a:t>26.08.2017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94C6160-A521-4A30-BD68-3C0E6962E9A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EE478B95-F087-40C1-8A12-D0E897C8ED5F}" type="datetimeFigureOut">
              <a:rPr lang="ru-RU" smtClean="0"/>
              <a:pPr>
                <a:defRPr/>
              </a:pPr>
              <a:t>26.08.2017</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94C6160-A521-4A30-BD68-3C0E6962E9AD}" type="slidenum">
              <a:rPr lang="ru-RU" smtClean="0"/>
              <a:pPr>
                <a:defRPr/>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eg"/><Relationship Id="rId10" Type="http://schemas.openxmlformats.org/officeDocument/2006/relationships/image" Target="../media/image10.jpg"/><Relationship Id="rId4" Type="http://schemas.openxmlformats.org/officeDocument/2006/relationships/image" Target="../media/image4.jpeg"/><Relationship Id="rId9"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8.xml"/><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364" y="68749"/>
            <a:ext cx="8229600" cy="1143000"/>
          </a:xfrm>
        </p:spPr>
        <p:txBody>
          <a:bodyPr/>
          <a:lstStyle/>
          <a:p>
            <a:r>
              <a:rPr lang="uk-UA" sz="2000" b="1" i="1" dirty="0">
                <a:solidFill>
                  <a:schemeClr val="tx1">
                    <a:lumMod val="95000"/>
                    <a:lumOff val="5000"/>
                  </a:schemeClr>
                </a:solidFill>
                <a:latin typeface="Times New Roman" pitchFamily="18" charset="0"/>
                <a:cs typeface="Times New Roman" pitchFamily="18" charset="0"/>
              </a:rPr>
              <a:t>Представляє</a:t>
            </a:r>
            <a:r>
              <a:rPr lang="ru-RU" sz="2000" b="1" i="1" dirty="0" err="1">
                <a:solidFill>
                  <a:schemeClr val="tx1">
                    <a:lumMod val="95000"/>
                    <a:lumOff val="5000"/>
                  </a:schemeClr>
                </a:solidFill>
                <a:latin typeface="Times New Roman" pitchFamily="18" charset="0"/>
                <a:cs typeface="Times New Roman" pitchFamily="18" charset="0"/>
              </a:rPr>
              <a:t>мо</a:t>
            </a:r>
            <a:r>
              <a:rPr lang="en-US" sz="2000" b="1" i="1" dirty="0">
                <a:solidFill>
                  <a:schemeClr val="tx1">
                    <a:lumMod val="95000"/>
                    <a:lumOff val="5000"/>
                  </a:schemeClr>
                </a:solidFill>
                <a:latin typeface="Times New Roman" pitchFamily="18" charset="0"/>
                <a:cs typeface="Times New Roman" pitchFamily="18" charset="0"/>
              </a:rPr>
              <a:t>  </a:t>
            </a:r>
            <a:r>
              <a:rPr lang="uk-UA" sz="2000" b="1" i="1" dirty="0">
                <a:solidFill>
                  <a:schemeClr val="tx1">
                    <a:lumMod val="95000"/>
                    <a:lumOff val="5000"/>
                  </a:schemeClr>
                </a:solidFill>
                <a:latin typeface="Times New Roman" pitchFamily="18" charset="0"/>
                <a:cs typeface="Times New Roman" pitchFamily="18" charset="0"/>
              </a:rPr>
              <a:t>серію навчально-методичних посібників </a:t>
            </a:r>
            <a:br>
              <a:rPr lang="uk-UA" sz="2000" b="1" i="1" dirty="0">
                <a:solidFill>
                  <a:schemeClr val="tx1">
                    <a:lumMod val="95000"/>
                    <a:lumOff val="5000"/>
                  </a:schemeClr>
                </a:solidFill>
                <a:latin typeface="Times New Roman" pitchFamily="18" charset="0"/>
                <a:cs typeface="Times New Roman" pitchFamily="18" charset="0"/>
              </a:rPr>
            </a:br>
            <a:r>
              <a:rPr lang="uk-UA" sz="2000" b="1" i="1" dirty="0">
                <a:solidFill>
                  <a:schemeClr val="tx1">
                    <a:lumMod val="95000"/>
                    <a:lumOff val="5000"/>
                  </a:schemeClr>
                </a:solidFill>
                <a:latin typeface="Times New Roman" pitchFamily="18" charset="0"/>
                <a:cs typeface="Times New Roman" pitchFamily="18" charset="0"/>
              </a:rPr>
              <a:t>«</a:t>
            </a:r>
            <a:r>
              <a:rPr lang="ru-RU" sz="2000" b="1" i="1" dirty="0" err="1">
                <a:solidFill>
                  <a:schemeClr val="tx1">
                    <a:lumMod val="95000"/>
                    <a:lumOff val="5000"/>
                  </a:schemeClr>
                </a:solidFill>
                <a:latin typeface="Times New Roman" pitchFamily="18" charset="0"/>
                <a:cs typeface="Times New Roman" pitchFamily="18" charset="0"/>
              </a:rPr>
              <a:t>Вправи</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Самостійні</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роботи</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Тематичні</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контрольні</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роботи</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err="1">
                <a:solidFill>
                  <a:schemeClr val="tx1">
                    <a:lumMod val="95000"/>
                    <a:lumOff val="5000"/>
                  </a:schemeClr>
                </a:solidFill>
                <a:latin typeface="Times New Roman" pitchFamily="18" charset="0"/>
                <a:cs typeface="Times New Roman" pitchFamily="18" charset="0"/>
              </a:rPr>
              <a:t>Завдання</a:t>
            </a:r>
            <a:r>
              <a:rPr lang="ru-RU" sz="2000" b="1" i="1" dirty="0">
                <a:solidFill>
                  <a:schemeClr val="tx1">
                    <a:lumMod val="95000"/>
                    <a:lumOff val="5000"/>
                  </a:schemeClr>
                </a:solidFill>
                <a:latin typeface="Times New Roman" pitchFamily="18" charset="0"/>
                <a:cs typeface="Times New Roman" pitchFamily="18" charset="0"/>
              </a:rPr>
              <a:t> </a:t>
            </a:r>
            <a:r>
              <a:rPr lang="ru-RU" sz="2000" b="1" i="1" dirty="0" smtClean="0">
                <a:solidFill>
                  <a:schemeClr val="tx1">
                    <a:lumMod val="95000"/>
                    <a:lumOff val="5000"/>
                  </a:schemeClr>
                </a:solidFill>
                <a:latin typeface="Times New Roman" pitchFamily="18" charset="0"/>
                <a:cs typeface="Times New Roman" pitchFamily="18" charset="0"/>
              </a:rPr>
              <a:t>для </a:t>
            </a:r>
            <a:r>
              <a:rPr lang="uk-UA" sz="2000" b="1" i="1" dirty="0">
                <a:solidFill>
                  <a:schemeClr val="tx1">
                    <a:lumMod val="95000"/>
                    <a:lumOff val="5000"/>
                  </a:schemeClr>
                </a:solidFill>
                <a:latin typeface="Times New Roman" pitchFamily="18" charset="0"/>
                <a:cs typeface="Times New Roman" pitchFamily="18" charset="0"/>
              </a:rPr>
              <a:t>експрес-контролю</a:t>
            </a:r>
            <a:r>
              <a:rPr lang="ru-RU" sz="2000" b="1" i="1" dirty="0" smtClean="0">
                <a:solidFill>
                  <a:schemeClr val="tx1">
                    <a:lumMod val="95000"/>
                    <a:lumOff val="5000"/>
                  </a:schemeClr>
                </a:solidFill>
                <a:latin typeface="Times New Roman" pitchFamily="18" charset="0"/>
                <a:cs typeface="Times New Roman" pitchFamily="18" charset="0"/>
              </a:rPr>
              <a:t>»</a:t>
            </a:r>
            <a:br>
              <a:rPr lang="ru-RU" sz="2000" b="1" i="1" dirty="0" smtClean="0">
                <a:solidFill>
                  <a:schemeClr val="tx1">
                    <a:lumMod val="95000"/>
                    <a:lumOff val="5000"/>
                  </a:schemeClr>
                </a:solidFill>
                <a:latin typeface="Times New Roman" pitchFamily="18" charset="0"/>
                <a:cs typeface="Times New Roman" pitchFamily="18" charset="0"/>
              </a:rPr>
            </a:br>
            <a:endParaRPr lang="uk-UA" sz="2000" b="1" i="1" dirty="0">
              <a:solidFill>
                <a:srgbClr val="FF0000"/>
              </a:solidFill>
              <a:latin typeface="Times New Roman" pitchFamily="18" charset="0"/>
              <a:cs typeface="Times New Roman" pitchFamily="18" charset="0"/>
            </a:endParaRPr>
          </a:p>
        </p:txBody>
      </p:sp>
      <p:sp>
        <p:nvSpPr>
          <p:cNvPr id="7" name="Прямоугольник 6"/>
          <p:cNvSpPr/>
          <p:nvPr/>
        </p:nvSpPr>
        <p:spPr>
          <a:xfrm>
            <a:off x="5424093" y="4200594"/>
            <a:ext cx="3119315" cy="400110"/>
          </a:xfrm>
          <a:prstGeom prst="rect">
            <a:avLst/>
          </a:prstGeom>
        </p:spPr>
        <p:txBody>
          <a:bodyPr wrap="none">
            <a:spAutoFit/>
          </a:bodyPr>
          <a:lstStyle/>
          <a:p>
            <a:r>
              <a:rPr lang="uk-UA" sz="2000" dirty="0" smtClean="0">
                <a:solidFill>
                  <a:srgbClr val="FF0000"/>
                </a:solidFill>
                <a:latin typeface="Times New Roman" pitchFamily="18" charset="0"/>
                <a:cs typeface="Times New Roman" pitchFamily="18" charset="0"/>
              </a:rPr>
              <a:t>    За </a:t>
            </a:r>
            <a:r>
              <a:rPr lang="uk-UA" sz="2000" dirty="0">
                <a:solidFill>
                  <a:srgbClr val="FF0000"/>
                </a:solidFill>
                <a:latin typeface="Times New Roman" pitchFamily="18" charset="0"/>
                <a:cs typeface="Times New Roman" pitchFamily="18" charset="0"/>
              </a:rPr>
              <a:t>програмою </a:t>
            </a:r>
            <a:r>
              <a:rPr lang="uk-UA" sz="2000" dirty="0" smtClean="0">
                <a:solidFill>
                  <a:srgbClr val="FF0000"/>
                </a:solidFill>
                <a:latin typeface="Times New Roman" pitchFamily="18" charset="0"/>
                <a:cs typeface="Times New Roman" pitchFamily="18" charset="0"/>
              </a:rPr>
              <a:t>20</a:t>
            </a:r>
            <a:r>
              <a:rPr lang="en-US" sz="2000" dirty="0" smtClean="0">
                <a:solidFill>
                  <a:srgbClr val="FF0000"/>
                </a:solidFill>
                <a:latin typeface="Times New Roman" pitchFamily="18" charset="0"/>
                <a:cs typeface="Times New Roman" pitchFamily="18" charset="0"/>
              </a:rPr>
              <a:t>05</a:t>
            </a:r>
            <a:r>
              <a:rPr lang="uk-UA" sz="2000" dirty="0" smtClean="0">
                <a:solidFill>
                  <a:srgbClr val="FF0000"/>
                </a:solidFill>
                <a:latin typeface="Times New Roman" pitchFamily="18" charset="0"/>
                <a:cs typeface="Times New Roman" pitchFamily="18" charset="0"/>
              </a:rPr>
              <a:t> </a:t>
            </a:r>
            <a:r>
              <a:rPr lang="uk-UA" sz="2000" dirty="0">
                <a:solidFill>
                  <a:srgbClr val="FF0000"/>
                </a:solidFill>
                <a:latin typeface="Times New Roman" pitchFamily="18" charset="0"/>
                <a:cs typeface="Times New Roman" pitchFamily="18" charset="0"/>
              </a:rPr>
              <a:t>року</a:t>
            </a:r>
          </a:p>
        </p:txBody>
      </p:sp>
      <p:pic>
        <p:nvPicPr>
          <p:cNvPr id="18" name="Рисунок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1286" y="4681790"/>
            <a:ext cx="1348307" cy="1800000"/>
          </a:xfrm>
          <a:prstGeom prst="rect">
            <a:avLst/>
          </a:prstGeom>
        </p:spPr>
      </p:pic>
      <p:pic>
        <p:nvPicPr>
          <p:cNvPr id="19" name="Рисунок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3769" y="4733047"/>
            <a:ext cx="1299639" cy="1800000"/>
          </a:xfrm>
          <a:prstGeom prst="rect">
            <a:avLst/>
          </a:prstGeom>
        </p:spPr>
      </p:pic>
      <p:sp>
        <p:nvSpPr>
          <p:cNvPr id="12" name="Прямоугольник 11"/>
          <p:cNvSpPr/>
          <p:nvPr/>
        </p:nvSpPr>
        <p:spPr>
          <a:xfrm>
            <a:off x="2627784" y="1424145"/>
            <a:ext cx="3375796" cy="400110"/>
          </a:xfrm>
          <a:prstGeom prst="rect">
            <a:avLst/>
          </a:prstGeom>
        </p:spPr>
        <p:txBody>
          <a:bodyPr wrap="none">
            <a:spAutoFit/>
          </a:bodyPr>
          <a:lstStyle/>
          <a:p>
            <a:r>
              <a:rPr lang="uk-UA" sz="2000" dirty="0" smtClean="0">
                <a:solidFill>
                  <a:srgbClr val="FF0000"/>
                </a:solidFill>
                <a:latin typeface="Times New Roman" pitchFamily="18" charset="0"/>
                <a:cs typeface="Times New Roman" pitchFamily="18" charset="0"/>
              </a:rPr>
              <a:t>        За </a:t>
            </a:r>
            <a:r>
              <a:rPr lang="uk-UA" sz="2000" dirty="0">
                <a:solidFill>
                  <a:srgbClr val="FF0000"/>
                </a:solidFill>
                <a:latin typeface="Times New Roman" pitchFamily="18" charset="0"/>
                <a:cs typeface="Times New Roman" pitchFamily="18" charset="0"/>
              </a:rPr>
              <a:t>програмою </a:t>
            </a:r>
            <a:r>
              <a:rPr lang="uk-UA" sz="2000" dirty="0" smtClean="0">
                <a:solidFill>
                  <a:srgbClr val="FF0000"/>
                </a:solidFill>
                <a:latin typeface="Times New Roman" pitchFamily="18" charset="0"/>
                <a:cs typeface="Times New Roman" pitchFamily="18" charset="0"/>
              </a:rPr>
              <a:t>2015 </a:t>
            </a:r>
            <a:r>
              <a:rPr lang="uk-UA" sz="2000" dirty="0">
                <a:solidFill>
                  <a:srgbClr val="FF0000"/>
                </a:solidFill>
                <a:latin typeface="Times New Roman" pitchFamily="18" charset="0"/>
                <a:cs typeface="Times New Roman" pitchFamily="18" charset="0"/>
              </a:rPr>
              <a:t>року</a:t>
            </a: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8863" y="1917402"/>
            <a:ext cx="1357895" cy="1800000"/>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0100" y="1917402"/>
            <a:ext cx="1363770" cy="1800000"/>
          </a:xfrm>
          <a:prstGeom prst="rect">
            <a:avLst/>
          </a:prstGeom>
        </p:spPr>
      </p:pic>
      <p:sp>
        <p:nvSpPr>
          <p:cNvPr id="8" name="Прямоугольник 7"/>
          <p:cNvSpPr/>
          <p:nvPr/>
        </p:nvSpPr>
        <p:spPr>
          <a:xfrm>
            <a:off x="2325796" y="1024035"/>
            <a:ext cx="4717958" cy="400110"/>
          </a:xfrm>
          <a:prstGeom prst="rect">
            <a:avLst/>
          </a:prstGeom>
        </p:spPr>
        <p:txBody>
          <a:bodyPr wrap="none">
            <a:spAutoFit/>
          </a:bodyPr>
          <a:lstStyle/>
          <a:p>
            <a:r>
              <a:rPr lang="ru-RU" sz="2000" b="1" i="1" dirty="0">
                <a:solidFill>
                  <a:srgbClr val="FF0000"/>
                </a:solidFill>
                <a:latin typeface="Times New Roman" pitchFamily="18" charset="0"/>
                <a:cs typeface="Times New Roman" pitchFamily="18" charset="0"/>
              </a:rPr>
              <a:t>У </a:t>
            </a:r>
            <a:r>
              <a:rPr lang="ru-RU" sz="2000" b="1" i="1" dirty="0" smtClean="0">
                <a:solidFill>
                  <a:srgbClr val="FF0000"/>
                </a:solidFill>
                <a:latin typeface="Times New Roman" pitchFamily="18" charset="0"/>
                <a:cs typeface="Times New Roman" pitchFamily="18" charset="0"/>
              </a:rPr>
              <a:t>2017</a:t>
            </a:r>
            <a:r>
              <a:rPr lang="en-US" sz="2000" b="1" i="1" dirty="0" smtClean="0">
                <a:solidFill>
                  <a:srgbClr val="FF0000"/>
                </a:solidFill>
                <a:latin typeface="Times New Roman" pitchFamily="18" charset="0"/>
                <a:cs typeface="Times New Roman" pitchFamily="18" charset="0"/>
              </a:rPr>
              <a:t>/201</a:t>
            </a:r>
            <a:r>
              <a:rPr lang="ru-RU" sz="2000" b="1" i="1" dirty="0">
                <a:solidFill>
                  <a:srgbClr val="FF0000"/>
                </a:solidFill>
                <a:latin typeface="Times New Roman" pitchFamily="18" charset="0"/>
                <a:cs typeface="Times New Roman" pitchFamily="18" charset="0"/>
              </a:rPr>
              <a:t>8</a:t>
            </a:r>
            <a:r>
              <a:rPr lang="en-US" sz="2000" b="1" i="1" dirty="0" smtClean="0">
                <a:solidFill>
                  <a:srgbClr val="FF0000"/>
                </a:solidFill>
                <a:latin typeface="Times New Roman" pitchFamily="18" charset="0"/>
                <a:cs typeface="Times New Roman" pitchFamily="18" charset="0"/>
              </a:rPr>
              <a:t> </a:t>
            </a:r>
            <a:r>
              <a:rPr lang="ru-RU" sz="2000" b="1" i="1" dirty="0" smtClean="0">
                <a:solidFill>
                  <a:srgbClr val="FF0000"/>
                </a:solidFill>
                <a:latin typeface="Times New Roman" pitchFamily="18" charset="0"/>
                <a:cs typeface="Times New Roman" pitchFamily="18" charset="0"/>
              </a:rPr>
              <a:t> </a:t>
            </a:r>
            <a:r>
              <a:rPr lang="uk-UA" sz="2000" b="1" i="1" dirty="0" err="1" smtClean="0">
                <a:solidFill>
                  <a:srgbClr val="FF0000"/>
                </a:solidFill>
                <a:latin typeface="Times New Roman" pitchFamily="18" charset="0"/>
                <a:cs typeface="Times New Roman" pitchFamily="18" charset="0"/>
              </a:rPr>
              <a:t>н.р</a:t>
            </a:r>
            <a:r>
              <a:rPr lang="uk-UA" sz="2000" b="1" i="1" dirty="0" smtClean="0">
                <a:solidFill>
                  <a:srgbClr val="FF0000"/>
                </a:solidFill>
                <a:latin typeface="Times New Roman" pitchFamily="18" charset="0"/>
                <a:cs typeface="Times New Roman" pitchFamily="18" charset="0"/>
              </a:rPr>
              <a:t> </a:t>
            </a:r>
            <a:r>
              <a:rPr lang="uk-UA" sz="2000" b="1" i="1" dirty="0">
                <a:solidFill>
                  <a:srgbClr val="FF0000"/>
                </a:solidFill>
                <a:latin typeface="Times New Roman" pitchFamily="18" charset="0"/>
                <a:cs typeface="Times New Roman" pitchFamily="18" charset="0"/>
              </a:rPr>
              <a:t>пропонуються видання</a:t>
            </a:r>
            <a:endParaRPr lang="uk-UA" sz="2000" dirty="0"/>
          </a:p>
        </p:txBody>
      </p:sp>
      <p:pic>
        <p:nvPicPr>
          <p:cNvPr id="4" name="Рисунок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3077" y="1917402"/>
            <a:ext cx="1329329" cy="1800000"/>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8344" y="1907337"/>
            <a:ext cx="1329329" cy="1800000"/>
          </a:xfrm>
          <a:prstGeom prst="rect">
            <a:avLst/>
          </a:prstGeom>
        </p:spPr>
      </p:pic>
      <p:pic>
        <p:nvPicPr>
          <p:cNvPr id="10" name="Рисунок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842" y="1916832"/>
            <a:ext cx="1297241" cy="1800000"/>
          </a:xfrm>
          <a:prstGeom prst="rect">
            <a:avLst/>
          </a:prstGeom>
        </p:spPr>
      </p:pic>
      <p:pic>
        <p:nvPicPr>
          <p:cNvPr id="11" name="Рисунок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7664" y="1907337"/>
            <a:ext cx="1297241" cy="1800000"/>
          </a:xfrm>
          <a:prstGeom prst="rect">
            <a:avLst/>
          </a:prstGeom>
        </p:spPr>
      </p:pic>
      <p:sp>
        <p:nvSpPr>
          <p:cNvPr id="20" name="TextBox 19"/>
          <p:cNvSpPr txBox="1"/>
          <p:nvPr/>
        </p:nvSpPr>
        <p:spPr>
          <a:xfrm>
            <a:off x="23842" y="3924925"/>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2-е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1" name="TextBox 20"/>
          <p:cNvSpPr txBox="1"/>
          <p:nvPr/>
        </p:nvSpPr>
        <p:spPr>
          <a:xfrm>
            <a:off x="1533612" y="3934015"/>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2-е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2" name="TextBox 21"/>
          <p:cNvSpPr txBox="1"/>
          <p:nvPr/>
        </p:nvSpPr>
        <p:spPr>
          <a:xfrm>
            <a:off x="4738715" y="3934021"/>
            <a:ext cx="1217000" cy="338554"/>
          </a:xfrm>
          <a:prstGeom prst="rect">
            <a:avLst/>
          </a:prstGeom>
          <a:noFill/>
        </p:spPr>
        <p:txBody>
          <a:bodyPr wrap="none" rtlCol="0">
            <a:spAutoFit/>
          </a:bodyPr>
          <a:lstStyle/>
          <a:p>
            <a:r>
              <a:rPr lang="ru-RU" sz="1600" dirty="0">
                <a:latin typeface="Times New Roman" pitchFamily="18" charset="0"/>
                <a:cs typeface="Times New Roman" pitchFamily="18" charset="0"/>
              </a:rPr>
              <a:t>3</a:t>
            </a:r>
            <a:r>
              <a:rPr lang="ru-RU" sz="1600" dirty="0" smtClean="0">
                <a:latin typeface="Times New Roman" pitchFamily="18" charset="0"/>
                <a:cs typeface="Times New Roman" pitchFamily="18" charset="0"/>
              </a:rPr>
              <a:t>-е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3" name="TextBox 22"/>
          <p:cNvSpPr txBox="1"/>
          <p:nvPr/>
        </p:nvSpPr>
        <p:spPr>
          <a:xfrm>
            <a:off x="3174027" y="3934021"/>
            <a:ext cx="1217000" cy="338554"/>
          </a:xfrm>
          <a:prstGeom prst="rect">
            <a:avLst/>
          </a:prstGeom>
          <a:noFill/>
        </p:spPr>
        <p:txBody>
          <a:bodyPr wrap="none" rtlCol="0">
            <a:spAutoFit/>
          </a:bodyPr>
          <a:lstStyle/>
          <a:p>
            <a:r>
              <a:rPr lang="ru-RU" sz="1600" dirty="0">
                <a:latin typeface="Times New Roman" pitchFamily="18" charset="0"/>
                <a:cs typeface="Times New Roman" pitchFamily="18" charset="0"/>
              </a:rPr>
              <a:t>5</a:t>
            </a:r>
            <a:r>
              <a:rPr lang="ru-RU" sz="1600" dirty="0" smtClean="0">
                <a:latin typeface="Times New Roman" pitchFamily="18" charset="0"/>
                <a:cs typeface="Times New Roman" pitchFamily="18" charset="0"/>
              </a:rPr>
              <a:t>-е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4" name="TextBox 23"/>
          <p:cNvSpPr txBox="1"/>
          <p:nvPr/>
        </p:nvSpPr>
        <p:spPr>
          <a:xfrm>
            <a:off x="6235436" y="3934015"/>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4-е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6" name="TextBox 25"/>
          <p:cNvSpPr txBox="1"/>
          <p:nvPr/>
        </p:nvSpPr>
        <p:spPr>
          <a:xfrm>
            <a:off x="5554114" y="6561979"/>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2-е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7" name="TextBox 26"/>
          <p:cNvSpPr txBox="1"/>
          <p:nvPr/>
        </p:nvSpPr>
        <p:spPr>
          <a:xfrm>
            <a:off x="7306397" y="6545798"/>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2-е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
        <p:nvSpPr>
          <p:cNvPr id="28" name="Прямоугольник 27"/>
          <p:cNvSpPr/>
          <p:nvPr/>
        </p:nvSpPr>
        <p:spPr>
          <a:xfrm>
            <a:off x="271947" y="4212365"/>
            <a:ext cx="3375796" cy="400110"/>
          </a:xfrm>
          <a:prstGeom prst="rect">
            <a:avLst/>
          </a:prstGeom>
        </p:spPr>
        <p:txBody>
          <a:bodyPr wrap="none">
            <a:spAutoFit/>
          </a:bodyPr>
          <a:lstStyle/>
          <a:p>
            <a:r>
              <a:rPr lang="uk-UA" sz="2000" dirty="0" smtClean="0">
                <a:solidFill>
                  <a:srgbClr val="FF0000"/>
                </a:solidFill>
                <a:latin typeface="Times New Roman" pitchFamily="18" charset="0"/>
                <a:cs typeface="Times New Roman" pitchFamily="18" charset="0"/>
              </a:rPr>
              <a:t>        За </a:t>
            </a:r>
            <a:r>
              <a:rPr lang="uk-UA" sz="2000" dirty="0">
                <a:solidFill>
                  <a:srgbClr val="FF0000"/>
                </a:solidFill>
                <a:latin typeface="Times New Roman" pitchFamily="18" charset="0"/>
                <a:cs typeface="Times New Roman" pitchFamily="18" charset="0"/>
              </a:rPr>
              <a:t>програмою </a:t>
            </a:r>
            <a:r>
              <a:rPr lang="uk-UA" sz="2000" dirty="0" smtClean="0">
                <a:solidFill>
                  <a:srgbClr val="FF0000"/>
                </a:solidFill>
                <a:latin typeface="Times New Roman" pitchFamily="18" charset="0"/>
                <a:cs typeface="Times New Roman" pitchFamily="18" charset="0"/>
              </a:rPr>
              <a:t>2017 </a:t>
            </a:r>
            <a:r>
              <a:rPr lang="uk-UA" sz="2000" dirty="0">
                <a:solidFill>
                  <a:srgbClr val="FF0000"/>
                </a:solidFill>
                <a:latin typeface="Times New Roman" pitchFamily="18" charset="0"/>
                <a:cs typeface="Times New Roman" pitchFamily="18" charset="0"/>
              </a:rPr>
              <a:t>року</a:t>
            </a:r>
          </a:p>
        </p:txBody>
      </p:sp>
      <p:pic>
        <p:nvPicPr>
          <p:cNvPr id="6" name="Рисунок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9782" y="4612475"/>
            <a:ext cx="1301730" cy="1800000"/>
          </a:xfrm>
          <a:prstGeom prst="rect">
            <a:avLst/>
          </a:prstGeom>
        </p:spPr>
      </p:pic>
      <p:pic>
        <p:nvPicPr>
          <p:cNvPr id="13" name="Рисунок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2919" y="4681790"/>
            <a:ext cx="1315385" cy="1800000"/>
          </a:xfrm>
          <a:prstGeom prst="rect">
            <a:avLst/>
          </a:prstGeom>
        </p:spPr>
      </p:pic>
      <p:sp>
        <p:nvSpPr>
          <p:cNvPr id="29" name="TextBox 28"/>
          <p:cNvSpPr txBox="1"/>
          <p:nvPr/>
        </p:nvSpPr>
        <p:spPr>
          <a:xfrm>
            <a:off x="214512" y="6488687"/>
            <a:ext cx="1217000" cy="338554"/>
          </a:xfrm>
          <a:prstGeom prst="rect">
            <a:avLst/>
          </a:prstGeom>
          <a:noFill/>
        </p:spPr>
        <p:txBody>
          <a:bodyPr wrap="none" rtlCol="0">
            <a:spAutoFit/>
          </a:bodyPr>
          <a:lstStyle/>
          <a:p>
            <a:r>
              <a:rPr lang="ru-RU" sz="1600" dirty="0" smtClean="0">
                <a:latin typeface="Times New Roman" pitchFamily="18" charset="0"/>
                <a:cs typeface="Times New Roman" pitchFamily="18" charset="0"/>
              </a:rPr>
              <a:t>4-е </a:t>
            </a:r>
            <a:r>
              <a:rPr lang="ru-RU" sz="1600" dirty="0" err="1" smtClean="0">
                <a:latin typeface="Times New Roman" pitchFamily="18" charset="0"/>
                <a:cs typeface="Times New Roman" pitchFamily="18" charset="0"/>
              </a:rPr>
              <a:t>видання</a:t>
            </a:r>
            <a:endParaRPr lang="uk-UA" sz="1600" dirty="0">
              <a:latin typeface="Times New Roman" pitchFamily="18" charset="0"/>
              <a:cs typeface="Times New Roman" pitchFamily="18" charset="0"/>
            </a:endParaRPr>
          </a:p>
        </p:txBody>
      </p:sp>
    </p:spTree>
    <p:extLst>
      <p:ext uri="{BB962C8B-B14F-4D97-AF65-F5344CB8AC3E}">
        <p14:creationId xmlns:p14="http://schemas.microsoft.com/office/powerpoint/2010/main" val="104102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par>
                                <p:cTn id="27" presetID="16" presetClass="entr" presetSubtype="2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par>
                                <p:cTn id="30" presetID="16" presetClass="entr" presetSubtype="21"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par>
                                <p:cTn id="33" presetID="16" presetClass="entr" presetSubtype="21"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par>
                                <p:cTn id="36" presetID="16" presetClass="entr" presetSubtype="21"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barn(inVertical)">
                                      <p:cBhvr>
                                        <p:cTn id="44" dur="500"/>
                                        <p:tgtEl>
                                          <p:spTgt spid="2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arn(inVertical)">
                                      <p:cBhvr>
                                        <p:cTn id="47" dur="500"/>
                                        <p:tgtEl>
                                          <p:spTgt spid="2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arn(inVertical)">
                                      <p:cBhvr>
                                        <p:cTn id="50" dur="500"/>
                                        <p:tgtEl>
                                          <p:spTgt spid="22"/>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barn(inVertical)">
                                      <p:cBhvr>
                                        <p:cTn id="53" dur="500"/>
                                        <p:tgtEl>
                                          <p:spTgt spid="24"/>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arn(inVertical)">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barn(inVertical)">
                                      <p:cBhvr>
                                        <p:cTn id="63" dur="500"/>
                                        <p:tgtEl>
                                          <p:spTgt spid="6"/>
                                        </p:tgtEl>
                                      </p:cBhvr>
                                    </p:animEffect>
                                  </p:childTnLst>
                                </p:cTn>
                              </p:par>
                              <p:par>
                                <p:cTn id="64" presetID="16" presetClass="entr" presetSubtype="2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barn(inVertical)">
                                      <p:cBhvr>
                                        <p:cTn id="66" dur="500"/>
                                        <p:tgtEl>
                                          <p:spTgt spid="1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barn(inVertical)">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arn(inVertical)">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par>
                                <p:cTn id="80" presetID="16" presetClass="entr" presetSubtype="21"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barn(inVertical)">
                                      <p:cBhvr>
                                        <p:cTn id="82" dur="500"/>
                                        <p:tgtEl>
                                          <p:spTgt spid="19"/>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arn(inVertical)">
                                      <p:cBhvr>
                                        <p:cTn id="85" dur="500"/>
                                        <p:tgtEl>
                                          <p:spTgt spid="26"/>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barn(inVertical)">
                                      <p:cBhvr>
                                        <p:cTn id="8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p:bldP spid="8" grpId="0"/>
      <p:bldP spid="20" grpId="0"/>
      <p:bldP spid="21" grpId="0"/>
      <p:bldP spid="22" grpId="0"/>
      <p:bldP spid="23" grpId="0"/>
      <p:bldP spid="24" grpId="0"/>
      <p:bldP spid="26" grpId="0"/>
      <p:bldP spid="27"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6492" y="527986"/>
            <a:ext cx="8712968" cy="707886"/>
          </a:xfrm>
          <a:prstGeom prst="rect">
            <a:avLst/>
          </a:prstGeom>
        </p:spPr>
        <p:txBody>
          <a:bodyPr wrap="square">
            <a:spAutoFit/>
          </a:bodyPr>
          <a:lstStyle/>
          <a:p>
            <a:r>
              <a:rPr lang="uk-UA" sz="2000" i="1" dirty="0" smtClean="0">
                <a:latin typeface="Times New Roman" pitchFamily="18" charset="0"/>
                <a:cs typeface="Times New Roman" pitchFamily="18" charset="0"/>
              </a:rPr>
              <a:t>                   Більшість посібників видавалися кілька разів,</a:t>
            </a:r>
            <a:r>
              <a:rPr lang="uk-UA" sz="2000" i="1" dirty="0">
                <a:latin typeface="Times New Roman" pitchFamily="18" charset="0"/>
                <a:cs typeface="Times New Roman" pitchFamily="18" charset="0"/>
              </a:rPr>
              <a:t> </a:t>
            </a:r>
            <a:endParaRPr lang="uk-UA" sz="2000" i="1" dirty="0" smtClean="0">
              <a:latin typeface="Times New Roman" pitchFamily="18" charset="0"/>
              <a:cs typeface="Times New Roman" pitchFamily="18" charset="0"/>
            </a:endParaRPr>
          </a:p>
          <a:p>
            <a:r>
              <a:rPr lang="uk-UA" sz="2000" i="1" dirty="0" smtClean="0">
                <a:latin typeface="Times New Roman" pitchFamily="18" charset="0"/>
                <a:cs typeface="Times New Roman" pitchFamily="18" charset="0"/>
              </a:rPr>
              <a:t>             посібники для 8 та 9 класів з геометрії вийшли першим виданням.</a:t>
            </a:r>
          </a:p>
        </p:txBody>
      </p:sp>
      <p:sp>
        <p:nvSpPr>
          <p:cNvPr id="3" name="Прямоугольник 2"/>
          <p:cNvSpPr/>
          <p:nvPr/>
        </p:nvSpPr>
        <p:spPr>
          <a:xfrm>
            <a:off x="467544" y="2132856"/>
            <a:ext cx="7128792" cy="400110"/>
          </a:xfrm>
          <a:prstGeom prst="rect">
            <a:avLst/>
          </a:prstGeom>
        </p:spPr>
        <p:txBody>
          <a:bodyPr wrap="square">
            <a:spAutoFit/>
          </a:bodyPr>
          <a:lstStyle/>
          <a:p>
            <a:r>
              <a:rPr lang="en-US" sz="2000" i="1" dirty="0" smtClean="0">
                <a:latin typeface="Times New Roman" pitchFamily="18" charset="0"/>
                <a:cs typeface="Times New Roman" pitchFamily="18" charset="0"/>
              </a:rPr>
              <a:t>  </a:t>
            </a:r>
            <a:endParaRPr lang="uk-UA" sz="2000" i="1" dirty="0">
              <a:latin typeface="Times New Roman" pitchFamily="18" charset="0"/>
              <a:cs typeface="Times New Roman" pitchFamily="18" charset="0"/>
            </a:endParaRPr>
          </a:p>
        </p:txBody>
      </p:sp>
      <p:sp>
        <p:nvSpPr>
          <p:cNvPr id="11" name="Прямоугольник 10"/>
          <p:cNvSpPr/>
          <p:nvPr/>
        </p:nvSpPr>
        <p:spPr>
          <a:xfrm>
            <a:off x="785650" y="5877272"/>
            <a:ext cx="1737976" cy="338554"/>
          </a:xfrm>
          <a:prstGeom prst="rect">
            <a:avLst/>
          </a:prstGeom>
        </p:spPr>
        <p:txBody>
          <a:bodyPr wrap="none">
            <a:spAutoFit/>
          </a:bodyPr>
          <a:lstStyle/>
          <a:p>
            <a:r>
              <a:rPr lang="uk-UA" sz="1600" b="1" dirty="0" smtClean="0">
                <a:latin typeface="Times New Roman" pitchFamily="18" charset="0"/>
                <a:cs typeface="Times New Roman" pitchFamily="18" charset="0"/>
              </a:rPr>
              <a:t>2003 рік, 1-е вид.</a:t>
            </a:r>
            <a:endParaRPr lang="uk-UA" sz="1600" b="1" dirty="0">
              <a:latin typeface="Times New Roman" pitchFamily="18" charset="0"/>
              <a:cs typeface="Times New Roman" pitchFamily="18" charset="0"/>
            </a:endParaRPr>
          </a:p>
        </p:txBody>
      </p:sp>
      <p:sp>
        <p:nvSpPr>
          <p:cNvPr id="12" name="Прямоугольник 11"/>
          <p:cNvSpPr/>
          <p:nvPr/>
        </p:nvSpPr>
        <p:spPr>
          <a:xfrm>
            <a:off x="3347557" y="5892794"/>
            <a:ext cx="2148345" cy="338554"/>
          </a:xfrm>
          <a:prstGeom prst="rect">
            <a:avLst/>
          </a:prstGeom>
        </p:spPr>
        <p:txBody>
          <a:bodyPr wrap="none">
            <a:spAutoFit/>
          </a:bodyPr>
          <a:lstStyle/>
          <a:p>
            <a:r>
              <a:rPr lang="uk-UA" sz="1600" b="1" dirty="0" smtClean="0">
                <a:latin typeface="Times New Roman" pitchFamily="18" charset="0"/>
                <a:cs typeface="Times New Roman" pitchFamily="18" charset="0"/>
              </a:rPr>
              <a:t>         2008 </a:t>
            </a:r>
            <a:r>
              <a:rPr lang="uk-UA" sz="1600" b="1" dirty="0">
                <a:latin typeface="Times New Roman" pitchFamily="18" charset="0"/>
                <a:cs typeface="Times New Roman" pitchFamily="18" charset="0"/>
              </a:rPr>
              <a:t>рік, </a:t>
            </a:r>
            <a:r>
              <a:rPr lang="uk-UA" sz="1600" b="1" dirty="0" smtClean="0">
                <a:latin typeface="Times New Roman" pitchFamily="18" charset="0"/>
                <a:cs typeface="Times New Roman" pitchFamily="18" charset="0"/>
              </a:rPr>
              <a:t>2-е </a:t>
            </a:r>
            <a:r>
              <a:rPr lang="uk-UA" sz="1600" b="1" dirty="0">
                <a:latin typeface="Times New Roman" pitchFamily="18" charset="0"/>
                <a:cs typeface="Times New Roman" pitchFamily="18" charset="0"/>
              </a:rPr>
              <a:t>вид</a:t>
            </a:r>
            <a:endParaRPr lang="uk-UA" sz="1600" b="1" dirty="0"/>
          </a:p>
        </p:txBody>
      </p:sp>
      <p:sp>
        <p:nvSpPr>
          <p:cNvPr id="13" name="Прямоугольник 12"/>
          <p:cNvSpPr/>
          <p:nvPr/>
        </p:nvSpPr>
        <p:spPr>
          <a:xfrm>
            <a:off x="5220072" y="5878167"/>
            <a:ext cx="3214213" cy="338554"/>
          </a:xfrm>
          <a:prstGeom prst="rect">
            <a:avLst/>
          </a:prstGeom>
        </p:spPr>
        <p:txBody>
          <a:bodyPr wrap="none">
            <a:spAutoFit/>
          </a:bodyPr>
          <a:lstStyle/>
          <a:p>
            <a:r>
              <a:rPr lang="uk-UA" sz="1600" b="1" dirty="0" smtClean="0">
                <a:latin typeface="Times New Roman" pitchFamily="18" charset="0"/>
                <a:cs typeface="Times New Roman" pitchFamily="18" charset="0"/>
              </a:rPr>
              <a:t>                              2011 </a:t>
            </a:r>
            <a:r>
              <a:rPr lang="uk-UA" sz="1600" b="1" dirty="0">
                <a:latin typeface="Times New Roman" pitchFamily="18" charset="0"/>
                <a:cs typeface="Times New Roman" pitchFamily="18" charset="0"/>
              </a:rPr>
              <a:t>рік, 3</a:t>
            </a:r>
            <a:r>
              <a:rPr lang="uk-UA" sz="1600" b="1" dirty="0" smtClean="0">
                <a:latin typeface="Times New Roman" pitchFamily="18" charset="0"/>
                <a:cs typeface="Times New Roman" pitchFamily="18" charset="0"/>
              </a:rPr>
              <a:t>-е </a:t>
            </a:r>
            <a:r>
              <a:rPr lang="uk-UA" sz="1600" b="1" dirty="0">
                <a:latin typeface="Times New Roman" pitchFamily="18" charset="0"/>
                <a:cs typeface="Times New Roman" pitchFamily="18" charset="0"/>
              </a:rPr>
              <a:t>вид</a:t>
            </a:r>
            <a:endParaRPr lang="uk-UA" sz="1600"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400" y="2175076"/>
            <a:ext cx="2579104" cy="3600000"/>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5786" y="2190827"/>
            <a:ext cx="2554241" cy="3600000"/>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449" y="2229468"/>
            <a:ext cx="2482759" cy="3600000"/>
          </a:xfrm>
          <a:prstGeom prst="rect">
            <a:avLst/>
          </a:prstGeom>
        </p:spPr>
      </p:pic>
      <p:sp>
        <p:nvSpPr>
          <p:cNvPr id="4" name="Прямоугольник 3"/>
          <p:cNvSpPr/>
          <p:nvPr/>
        </p:nvSpPr>
        <p:spPr>
          <a:xfrm>
            <a:off x="196492" y="1380223"/>
            <a:ext cx="8921890" cy="646331"/>
          </a:xfrm>
          <a:prstGeom prst="rect">
            <a:avLst/>
          </a:prstGeom>
        </p:spPr>
        <p:txBody>
          <a:bodyPr wrap="square">
            <a:spAutoFit/>
          </a:bodyPr>
          <a:lstStyle/>
          <a:p>
            <a:r>
              <a:rPr lang="uk-UA" i="1" dirty="0" smtClean="0">
                <a:latin typeface="Times New Roman" pitchFamily="18" charset="0"/>
                <a:cs typeface="Times New Roman" pitchFamily="18" charset="0"/>
              </a:rPr>
              <a:t>  Автором </a:t>
            </a:r>
            <a:r>
              <a:rPr lang="uk-UA" i="1" dirty="0">
                <a:latin typeface="Times New Roman" pitchFamily="18" charset="0"/>
                <a:cs typeface="Times New Roman" pitchFamily="18" charset="0"/>
              </a:rPr>
              <a:t>та видавництвом </a:t>
            </a:r>
            <a:r>
              <a:rPr lang="uk-UA" i="1" dirty="0" smtClean="0">
                <a:latin typeface="Times New Roman" pitchFamily="18" charset="0"/>
                <a:cs typeface="Times New Roman" pitchFamily="18" charset="0"/>
              </a:rPr>
              <a:t>підготовлено нові видання посібників для 5- 8 класів за оновленою  програмою 2017 . Посібники будуть видані після продажу  попередніх видань</a:t>
            </a:r>
            <a:endParaRPr lang="uk-UA" i="1" dirty="0">
              <a:latin typeface="Times New Roman" pitchFamily="18" charset="0"/>
              <a:cs typeface="Times New Roman" pitchFamily="18" charset="0"/>
            </a:endParaRPr>
          </a:p>
        </p:txBody>
      </p:sp>
    </p:spTree>
    <p:extLst>
      <p:ext uri="{BB962C8B-B14F-4D97-AF65-F5344CB8AC3E}">
        <p14:creationId xmlns:p14="http://schemas.microsoft.com/office/powerpoint/2010/main" val="207918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4">
                                            <p:txEl>
                                              <p:pRg st="0" end="0"/>
                                            </p:txEl>
                                          </p:spTgt>
                                        </p:tgtEl>
                                        <p:attrNameLst>
                                          <p:attrName>style.visibility</p:attrName>
                                        </p:attrNameLst>
                                      </p:cBhvr>
                                      <p:to>
                                        <p:strVal val="visible"/>
                                      </p:to>
                                    </p:set>
                                    <p:animEffect transition="in" filter="fade">
                                      <p:cBhvr>
                                        <p:cTn id="53" dur="1000"/>
                                        <p:tgtEl>
                                          <p:spTgt spid="4">
                                            <p:txEl>
                                              <p:pRg st="0" end="0"/>
                                            </p:txEl>
                                          </p:spTgt>
                                        </p:tgtEl>
                                      </p:cBhvr>
                                    </p:animEffect>
                                    <p:anim calcmode="lin" valueType="num">
                                      <p:cBhvr>
                                        <p:cTn id="5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5440" y="548680"/>
            <a:ext cx="7967344" cy="1754326"/>
          </a:xfrm>
          <a:prstGeom prst="rect">
            <a:avLst/>
          </a:prstGeom>
        </p:spPr>
        <p:txBody>
          <a:bodyPr wrap="square">
            <a:spAutoFit/>
          </a:bodyPr>
          <a:lstStyle/>
          <a:p>
            <a:r>
              <a:rPr lang="uk-UA" sz="1600"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Кожний з посібників </a:t>
            </a:r>
            <a:r>
              <a:rPr lang="uk-UA" dirty="0">
                <a:latin typeface="Times New Roman" pitchFamily="18" charset="0"/>
                <a:cs typeface="Times New Roman" pitchFamily="18" charset="0"/>
              </a:rPr>
              <a:t>містить дидактичні матеріали </a:t>
            </a:r>
            <a:r>
              <a:rPr lang="uk-UA" b="1" dirty="0" smtClean="0">
                <a:latin typeface="Times New Roman" pitchFamily="18" charset="0"/>
                <a:cs typeface="Times New Roman" pitchFamily="18" charset="0"/>
              </a:rPr>
              <a:t>відповідно </a:t>
            </a:r>
            <a:r>
              <a:rPr lang="uk-UA" b="1" dirty="0">
                <a:latin typeface="Times New Roman" pitchFamily="18" charset="0"/>
                <a:cs typeface="Times New Roman" pitchFamily="18" charset="0"/>
              </a:rPr>
              <a:t>до </a:t>
            </a:r>
            <a:r>
              <a:rPr lang="uk-UA" b="1" dirty="0" smtClean="0">
                <a:latin typeface="Times New Roman" pitchFamily="18" charset="0"/>
                <a:cs typeface="Times New Roman" pitchFamily="18" charset="0"/>
              </a:rPr>
              <a:t>програми</a:t>
            </a:r>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вправи,  рівневі самостійні роботи, </a:t>
            </a:r>
            <a:r>
              <a:rPr lang="uk-UA" dirty="0">
                <a:latin typeface="Times New Roman" pitchFamily="18" charset="0"/>
                <a:cs typeface="Times New Roman" pitchFamily="18" charset="0"/>
              </a:rPr>
              <a:t>кожна з яких подана у 6 варіантах (три рівні по два рівноцінні варіанти); </a:t>
            </a:r>
            <a:r>
              <a:rPr lang="uk-UA" dirty="0" smtClean="0">
                <a:latin typeface="Times New Roman" pitchFamily="18" charset="0"/>
                <a:cs typeface="Times New Roman" pitchFamily="18" charset="0"/>
              </a:rPr>
              <a:t>тематичні контрольні роботи, </a:t>
            </a:r>
            <a:r>
              <a:rPr lang="uk-UA" dirty="0">
                <a:latin typeface="Times New Roman" pitchFamily="18" charset="0"/>
                <a:cs typeface="Times New Roman" pitchFamily="18" charset="0"/>
              </a:rPr>
              <a:t>кожна з яких подана у двох рівноцінних варіантах та </a:t>
            </a:r>
            <a:r>
              <a:rPr lang="uk-UA" dirty="0" smtClean="0">
                <a:latin typeface="Times New Roman" pitchFamily="18" charset="0"/>
                <a:cs typeface="Times New Roman" pitchFamily="18" charset="0"/>
              </a:rPr>
              <a:t>набори </a:t>
            </a:r>
            <a:r>
              <a:rPr lang="uk-UA" dirty="0">
                <a:latin typeface="Times New Roman" pitchFamily="18" charset="0"/>
                <a:cs typeface="Times New Roman" pitchFamily="18" charset="0"/>
              </a:rPr>
              <a:t>завдань для проведення </a:t>
            </a:r>
            <a:r>
              <a:rPr lang="uk-UA" dirty="0" err="1">
                <a:latin typeface="Times New Roman" pitchFamily="18" charset="0"/>
                <a:cs typeface="Times New Roman" pitchFamily="18" charset="0"/>
              </a:rPr>
              <a:t>рівневого</a:t>
            </a:r>
            <a:r>
              <a:rPr lang="uk-UA" dirty="0">
                <a:latin typeface="Times New Roman" pitchFamily="18" charset="0"/>
                <a:cs typeface="Times New Roman" pitchFamily="18" charset="0"/>
              </a:rPr>
              <a:t> експрес-контролю знань (кожен у двох варіантах</a:t>
            </a:r>
            <a:r>
              <a:rPr lang="uk-UA" dirty="0" smtClean="0">
                <a:latin typeface="Times New Roman" pitchFamily="18" charset="0"/>
                <a:cs typeface="Times New Roman" pitchFamily="18" charset="0"/>
              </a:rPr>
              <a:t>).У посібники для 10 та 11 класів завдання </a:t>
            </a:r>
            <a:r>
              <a:rPr lang="uk-UA" dirty="0">
                <a:latin typeface="Times New Roman" pitchFamily="18" charset="0"/>
                <a:cs typeface="Times New Roman" pitchFamily="18" charset="0"/>
              </a:rPr>
              <a:t>для проведення </a:t>
            </a:r>
            <a:r>
              <a:rPr lang="uk-UA" dirty="0" smtClean="0">
                <a:latin typeface="Times New Roman" pitchFamily="18" charset="0"/>
                <a:cs typeface="Times New Roman" pitchFamily="18" charset="0"/>
              </a:rPr>
              <a:t>експрес-контролю </a:t>
            </a:r>
            <a:r>
              <a:rPr lang="uk-UA" dirty="0">
                <a:latin typeface="Times New Roman" pitchFamily="18" charset="0"/>
                <a:cs typeface="Times New Roman" pitchFamily="18" charset="0"/>
              </a:rPr>
              <a:t>знань </a:t>
            </a:r>
            <a:r>
              <a:rPr lang="uk-UA" dirty="0" smtClean="0">
                <a:latin typeface="Times New Roman" pitchFamily="18" charset="0"/>
                <a:cs typeface="Times New Roman" pitchFamily="18" charset="0"/>
              </a:rPr>
              <a:t>не включено</a:t>
            </a:r>
            <a:endParaRPr lang="uk-UA" dirty="0">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923456030"/>
              </p:ext>
            </p:extLst>
          </p:nvPr>
        </p:nvGraphicFramePr>
        <p:xfrm>
          <a:off x="409092" y="2303596"/>
          <a:ext cx="8380039" cy="4328298"/>
        </p:xfrm>
        <a:graphic>
          <a:graphicData uri="http://schemas.openxmlformats.org/drawingml/2006/table">
            <a:tbl>
              <a:tblPr firstRow="1" firstCol="1" bandRow="1">
                <a:tableStyleId>{5C22544A-7EE6-4342-B048-85BDC9FD1C3A}</a:tableStyleId>
              </a:tblPr>
              <a:tblGrid>
                <a:gridCol w="346484"/>
                <a:gridCol w="2605844"/>
                <a:gridCol w="813238"/>
                <a:gridCol w="1765494"/>
                <a:gridCol w="1728192"/>
                <a:gridCol w="1120787"/>
              </a:tblGrid>
              <a:tr h="765364">
                <a:tc>
                  <a:txBody>
                    <a:bodyPr/>
                    <a:lstStyle/>
                    <a:p>
                      <a:pPr>
                        <a:lnSpc>
                          <a:spcPct val="115000"/>
                        </a:lnSpc>
                        <a:spcAft>
                          <a:spcPts val="0"/>
                        </a:spcAft>
                      </a:pPr>
                      <a:r>
                        <a:rPr lang="ru-RU" sz="1200" dirty="0">
                          <a:effectLst/>
                          <a:latin typeface="Times New Roman" pitchFamily="18" charset="0"/>
                          <a:cs typeface="Times New Roman" pitchFamily="18" charset="0"/>
                        </a:rPr>
                        <a:t>№</a:t>
                      </a:r>
                      <a:endParaRPr lang="uk-UA" sz="1200" dirty="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dirty="0">
                          <a:effectLst/>
                          <a:latin typeface="Times New Roman" pitchFamily="18" charset="0"/>
                          <a:cs typeface="Times New Roman" pitchFamily="18" charset="0"/>
                        </a:rPr>
                        <a:t>Клас,предмет.</a:t>
                      </a:r>
                      <a:endParaRPr lang="uk-UA" sz="1200" dirty="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dirty="0">
                          <a:effectLst/>
                          <a:latin typeface="Times New Roman" pitchFamily="18" charset="0"/>
                          <a:cs typeface="Times New Roman" pitchFamily="18" charset="0"/>
                        </a:rPr>
                        <a:t>Кількість вправ</a:t>
                      </a:r>
                      <a:endParaRPr lang="uk-UA" sz="1200" dirty="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a:effectLst/>
                          <a:latin typeface="Times New Roman" pitchFamily="18" charset="0"/>
                          <a:cs typeface="Times New Roman" pitchFamily="18" charset="0"/>
                        </a:rPr>
                        <a:t>Кількість рівневих самостійних робіт</a:t>
                      </a:r>
                      <a:endParaRPr lang="uk-UA" sz="120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a:effectLst/>
                          <a:latin typeface="Times New Roman" pitchFamily="18" charset="0"/>
                          <a:cs typeface="Times New Roman" pitchFamily="18" charset="0"/>
                        </a:rPr>
                        <a:t>Кількість тематичних контрольних робіт</a:t>
                      </a:r>
                      <a:endParaRPr lang="uk-UA" sz="120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a:effectLst/>
                          <a:latin typeface="Times New Roman" pitchFamily="18" charset="0"/>
                          <a:cs typeface="Times New Roman" pitchFamily="18" charset="0"/>
                        </a:rPr>
                        <a:t>Кількість завдань для експрес-контролю</a:t>
                      </a:r>
                      <a:endParaRPr lang="uk-UA" sz="1200">
                        <a:effectLst/>
                        <a:latin typeface="Times New Roman" pitchFamily="18" charset="0"/>
                        <a:ea typeface="Calibri"/>
                        <a:cs typeface="Times New Roman" pitchFamily="18" charset="0"/>
                      </a:endParaRPr>
                    </a:p>
                  </a:txBody>
                  <a:tcPr marL="68159" marR="68159" marT="0" marB="0"/>
                </a:tc>
              </a:tr>
              <a:tr h="237615">
                <a:tc>
                  <a:txBody>
                    <a:bodyPr/>
                    <a:lstStyle/>
                    <a:p>
                      <a:pPr>
                        <a:lnSpc>
                          <a:spcPct val="115000"/>
                        </a:lnSpc>
                        <a:spcAft>
                          <a:spcPts val="0"/>
                        </a:spcAft>
                      </a:pPr>
                      <a:r>
                        <a:rPr lang="uk-UA" sz="1200">
                          <a:effectLst/>
                          <a:latin typeface="Times New Roman" pitchFamily="18" charset="0"/>
                          <a:cs typeface="Times New Roman" pitchFamily="18" charset="0"/>
                        </a:rPr>
                        <a:t>1</a:t>
                      </a:r>
                      <a:endParaRPr lang="uk-UA" sz="120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chemeClr val="tx1"/>
                          </a:solidFill>
                          <a:effectLst/>
                          <a:latin typeface="Times New Roman" pitchFamily="18" charset="0"/>
                          <a:cs typeface="Times New Roman" pitchFamily="18" charset="0"/>
                        </a:rPr>
                        <a:t>Математика. 5 кл</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1460</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18</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10</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a:solidFill>
                            <a:schemeClr val="tx1"/>
                          </a:solidFill>
                          <a:effectLst/>
                          <a:latin typeface="Times New Roman" pitchFamily="18" charset="0"/>
                          <a:cs typeface="Times New Roman" pitchFamily="18" charset="0"/>
                        </a:rPr>
                        <a:t>9</a:t>
                      </a:r>
                      <a:endParaRPr lang="uk-UA" sz="1200" b="1">
                        <a:solidFill>
                          <a:schemeClr val="tx1"/>
                        </a:solidFill>
                        <a:effectLst/>
                        <a:latin typeface="Times New Roman" pitchFamily="18" charset="0"/>
                        <a:ea typeface="Calibri"/>
                        <a:cs typeface="Times New Roman" pitchFamily="18" charset="0"/>
                      </a:endParaRPr>
                    </a:p>
                  </a:txBody>
                  <a:tcPr marL="68159" marR="68159" marT="0" marB="0"/>
                </a:tc>
              </a:tr>
              <a:tr h="237615">
                <a:tc>
                  <a:txBody>
                    <a:bodyPr/>
                    <a:lstStyle/>
                    <a:p>
                      <a:pPr>
                        <a:lnSpc>
                          <a:spcPct val="115000"/>
                        </a:lnSpc>
                        <a:spcAft>
                          <a:spcPts val="0"/>
                        </a:spcAft>
                      </a:pPr>
                      <a:r>
                        <a:rPr lang="uk-UA" sz="1200">
                          <a:effectLst/>
                          <a:latin typeface="Times New Roman" pitchFamily="18" charset="0"/>
                          <a:cs typeface="Times New Roman" pitchFamily="18" charset="0"/>
                        </a:rPr>
                        <a:t>2</a:t>
                      </a:r>
                      <a:endParaRPr lang="uk-UA" sz="1200">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chemeClr val="tx1"/>
                          </a:solidFill>
                          <a:effectLst/>
                          <a:latin typeface="Times New Roman" pitchFamily="18" charset="0"/>
                          <a:cs typeface="Times New Roman" pitchFamily="18" charset="0"/>
                        </a:rPr>
                        <a:t>Математика. 6 кл</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16</a:t>
                      </a:r>
                      <a:r>
                        <a:rPr lang="ru-RU" sz="1200" b="1" dirty="0">
                          <a:solidFill>
                            <a:schemeClr val="tx1"/>
                          </a:solidFill>
                          <a:effectLst/>
                          <a:latin typeface="Times New Roman" pitchFamily="18" charset="0"/>
                          <a:cs typeface="Times New Roman" pitchFamily="18" charset="0"/>
                        </a:rPr>
                        <a:t>4</a:t>
                      </a:r>
                      <a:r>
                        <a:rPr lang="uk-UA" sz="1200" b="1" dirty="0">
                          <a:solidFill>
                            <a:schemeClr val="tx1"/>
                          </a:solidFill>
                          <a:effectLst/>
                          <a:latin typeface="Times New Roman" pitchFamily="18" charset="0"/>
                          <a:cs typeface="Times New Roman" pitchFamily="18" charset="0"/>
                        </a:rPr>
                        <a:t>5</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19</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11</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solidFill>
                          <a:effectLst/>
                          <a:latin typeface="Times New Roman" pitchFamily="18" charset="0"/>
                          <a:cs typeface="Times New Roman" pitchFamily="18" charset="0"/>
                        </a:rPr>
                        <a:t>10</a:t>
                      </a:r>
                      <a:endParaRPr lang="uk-UA" sz="1200" b="1" dirty="0">
                        <a:solidFill>
                          <a:schemeClr val="tx1"/>
                        </a:solidFill>
                        <a:effectLst/>
                        <a:latin typeface="Times New Roman" pitchFamily="18" charset="0"/>
                        <a:ea typeface="Calibri"/>
                        <a:cs typeface="Times New Roman" pitchFamily="18" charset="0"/>
                      </a:endParaRPr>
                    </a:p>
                  </a:txBody>
                  <a:tcPr marL="68159" marR="68159" marT="0" marB="0"/>
                </a:tc>
              </a:tr>
              <a:tr h="237615">
                <a:tc>
                  <a:txBody>
                    <a:bodyPr/>
                    <a:lstStyle/>
                    <a:p>
                      <a:pPr>
                        <a:lnSpc>
                          <a:spcPct val="115000"/>
                        </a:lnSpc>
                        <a:spcAft>
                          <a:spcPts val="0"/>
                        </a:spcAft>
                      </a:pPr>
                      <a:r>
                        <a:rPr lang="uk-UA" sz="1200" dirty="0">
                          <a:solidFill>
                            <a:srgbClr val="FF0000"/>
                          </a:solidFill>
                          <a:effectLst/>
                          <a:latin typeface="Times New Roman" pitchFamily="18" charset="0"/>
                          <a:cs typeface="Times New Roman" pitchFamily="18" charset="0"/>
                        </a:rPr>
                        <a:t>3</a:t>
                      </a:r>
                      <a:endParaRPr lang="uk-UA" sz="1200"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Алгебра.  7 кл</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cs typeface="Times New Roman" pitchFamily="18" charset="0"/>
                        </a:rPr>
                        <a:t>894</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cs typeface="Times New Roman" pitchFamily="18" charset="0"/>
                        </a:rPr>
                        <a:t>12</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Calibri"/>
                          <a:cs typeface="Times New Roman" pitchFamily="18" charset="0"/>
                        </a:rPr>
                        <a:t>6</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mn-ea"/>
                          <a:cs typeface="Times New Roman" pitchFamily="18" charset="0"/>
                        </a:rPr>
                        <a:t>5</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r>
              <a:tr h="237615">
                <a:tc>
                  <a:txBody>
                    <a:bodyPr/>
                    <a:lstStyle/>
                    <a:p>
                      <a:pPr>
                        <a:lnSpc>
                          <a:spcPct val="115000"/>
                        </a:lnSpc>
                        <a:spcAft>
                          <a:spcPts val="0"/>
                        </a:spcAft>
                      </a:pPr>
                      <a:r>
                        <a:rPr lang="uk-UA" sz="1200">
                          <a:solidFill>
                            <a:srgbClr val="FF0000"/>
                          </a:solidFill>
                          <a:effectLst/>
                          <a:latin typeface="Times New Roman" pitchFamily="18" charset="0"/>
                          <a:cs typeface="Times New Roman" pitchFamily="18" charset="0"/>
                        </a:rPr>
                        <a:t>4</a:t>
                      </a:r>
                      <a:endParaRPr lang="uk-UA" sz="120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Алгебра.  8 кл</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Calibri"/>
                          <a:cs typeface="Times New Roman" pitchFamily="18" charset="0"/>
                        </a:rPr>
                        <a:t>814</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13</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Calibri"/>
                          <a:cs typeface="Times New Roman" pitchFamily="18" charset="0"/>
                        </a:rPr>
                        <a:t>7</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Calibri"/>
                          <a:cs typeface="Times New Roman" pitchFamily="18" charset="0"/>
                        </a:rPr>
                        <a:t>6</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r>
              <a:tr h="237615">
                <a:tc>
                  <a:txBody>
                    <a:bodyPr/>
                    <a:lstStyle/>
                    <a:p>
                      <a:pPr>
                        <a:lnSpc>
                          <a:spcPct val="115000"/>
                        </a:lnSpc>
                        <a:spcAft>
                          <a:spcPts val="0"/>
                        </a:spcAft>
                      </a:pPr>
                      <a:r>
                        <a:rPr lang="uk-UA" sz="1200">
                          <a:solidFill>
                            <a:srgbClr val="FF0000"/>
                          </a:solidFill>
                          <a:effectLst/>
                          <a:latin typeface="Times New Roman" pitchFamily="18" charset="0"/>
                          <a:cs typeface="Times New Roman" pitchFamily="18" charset="0"/>
                        </a:rPr>
                        <a:t>5</a:t>
                      </a:r>
                      <a:endParaRPr lang="uk-UA" sz="120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Алгебра.  9 кл</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ea typeface="+mn-ea"/>
                          <a:cs typeface="Times New Roman" pitchFamily="18" charset="0"/>
                        </a:rPr>
                        <a:t>918</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chemeClr val="tx1">
                              <a:lumMod val="75000"/>
                              <a:lumOff val="25000"/>
                            </a:schemeClr>
                          </a:solidFill>
                          <a:effectLst/>
                          <a:latin typeface="Times New Roman" pitchFamily="18" charset="0"/>
                          <a:cs typeface="Times New Roman" pitchFamily="18" charset="0"/>
                        </a:rPr>
                        <a:t>10</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6</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chemeClr val="tx1">
                              <a:lumMod val="75000"/>
                              <a:lumOff val="25000"/>
                            </a:schemeClr>
                          </a:solidFill>
                          <a:effectLst/>
                          <a:latin typeface="Times New Roman" pitchFamily="18" charset="0"/>
                          <a:cs typeface="Times New Roman" pitchFamily="18" charset="0"/>
                        </a:rPr>
                        <a:t>5</a:t>
                      </a:r>
                      <a:endParaRPr lang="uk-UA" sz="1200" b="1" dirty="0">
                        <a:solidFill>
                          <a:schemeClr val="tx1">
                            <a:lumMod val="75000"/>
                            <a:lumOff val="25000"/>
                          </a:schemeClr>
                        </a:solidFill>
                        <a:effectLst/>
                        <a:latin typeface="Times New Roman" pitchFamily="18" charset="0"/>
                        <a:ea typeface="Calibri"/>
                        <a:cs typeface="Times New Roman" pitchFamily="18" charset="0"/>
                      </a:endParaRPr>
                    </a:p>
                  </a:txBody>
                  <a:tcPr marL="68159" marR="68159" marT="0" marB="0"/>
                </a:tc>
              </a:tr>
              <a:tr h="468109">
                <a:tc>
                  <a:txBody>
                    <a:bodyPr/>
                    <a:lstStyle/>
                    <a:p>
                      <a:pPr>
                        <a:lnSpc>
                          <a:spcPct val="115000"/>
                        </a:lnSpc>
                        <a:spcAft>
                          <a:spcPts val="0"/>
                        </a:spcAft>
                      </a:pPr>
                      <a:r>
                        <a:rPr lang="uk-UA" sz="1200">
                          <a:solidFill>
                            <a:srgbClr val="FF0000"/>
                          </a:solidFill>
                          <a:effectLst/>
                          <a:latin typeface="Times New Roman" pitchFamily="18" charset="0"/>
                          <a:cs typeface="Times New Roman" pitchFamily="18" charset="0"/>
                        </a:rPr>
                        <a:t>6</a:t>
                      </a:r>
                      <a:endParaRPr lang="uk-UA" sz="120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Алгебра і початки аналізу. 10 клас. Рівень стандарту. Академічний рівень</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rgbClr val="FF0000"/>
                          </a:solidFill>
                          <a:effectLst/>
                          <a:latin typeface="Times New Roman" pitchFamily="18" charset="0"/>
                          <a:cs typeface="Times New Roman" pitchFamily="18" charset="0"/>
                        </a:rPr>
                        <a:t>1000</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9 для рівня стандарт,</a:t>
                      </a:r>
                    </a:p>
                    <a:p>
                      <a:pPr>
                        <a:lnSpc>
                          <a:spcPct val="115000"/>
                        </a:lnSpc>
                        <a:spcAft>
                          <a:spcPts val="0"/>
                        </a:spcAft>
                      </a:pPr>
                      <a:r>
                        <a:rPr lang="uk-UA" sz="1200" b="1" dirty="0">
                          <a:solidFill>
                            <a:srgbClr val="FF0000"/>
                          </a:solidFill>
                          <a:effectLst/>
                          <a:latin typeface="Times New Roman" pitchFamily="18" charset="0"/>
                          <a:cs typeface="Times New Roman" pitchFamily="18" charset="0"/>
                        </a:rPr>
                        <a:t>10 – для академічного</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5 для рівня стандарт,</a:t>
                      </a:r>
                    </a:p>
                    <a:p>
                      <a:pPr>
                        <a:lnSpc>
                          <a:spcPct val="115000"/>
                        </a:lnSpc>
                        <a:spcAft>
                          <a:spcPts val="0"/>
                        </a:spcAft>
                      </a:pPr>
                      <a:r>
                        <a:rPr lang="uk-UA" sz="1200" b="1" dirty="0">
                          <a:solidFill>
                            <a:srgbClr val="FF0000"/>
                          </a:solidFill>
                          <a:effectLst/>
                          <a:latin typeface="Times New Roman" pitchFamily="18" charset="0"/>
                          <a:cs typeface="Times New Roman" pitchFamily="18" charset="0"/>
                        </a:rPr>
                        <a:t>6 – для академічного</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dirty="0">
                          <a:solidFill>
                            <a:srgbClr val="FF0000"/>
                          </a:solidFill>
                          <a:effectLst/>
                          <a:latin typeface="Times New Roman" pitchFamily="18" charset="0"/>
                          <a:cs typeface="Times New Roman" pitchFamily="18" charset="0"/>
                        </a:rPr>
                        <a:t> </a:t>
                      </a:r>
                      <a:endParaRPr lang="uk-UA" sz="1200" dirty="0">
                        <a:solidFill>
                          <a:srgbClr val="FF0000"/>
                        </a:solidFill>
                        <a:effectLst/>
                        <a:latin typeface="Times New Roman" pitchFamily="18" charset="0"/>
                        <a:ea typeface="Calibri"/>
                        <a:cs typeface="Times New Roman" pitchFamily="18" charset="0"/>
                      </a:endParaRPr>
                    </a:p>
                  </a:txBody>
                  <a:tcPr marL="68159" marR="68159" marT="0" marB="0"/>
                </a:tc>
              </a:tr>
              <a:tr h="504056">
                <a:tc>
                  <a:txBody>
                    <a:bodyPr/>
                    <a:lstStyle/>
                    <a:p>
                      <a:pPr>
                        <a:lnSpc>
                          <a:spcPct val="115000"/>
                        </a:lnSpc>
                        <a:spcAft>
                          <a:spcPts val="0"/>
                        </a:spcAft>
                      </a:pPr>
                      <a:r>
                        <a:rPr lang="uk-UA" sz="1200" dirty="0">
                          <a:solidFill>
                            <a:srgbClr val="FF0000"/>
                          </a:solidFill>
                          <a:effectLst/>
                          <a:latin typeface="Times New Roman" pitchFamily="18" charset="0"/>
                          <a:cs typeface="Times New Roman" pitchFamily="18" charset="0"/>
                        </a:rPr>
                        <a:t>7</a:t>
                      </a:r>
                      <a:endParaRPr lang="uk-UA" sz="1200"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Алгебра і початки аналізу. 11 клас. Рівень стандарту. Академічний рівень</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a:solidFill>
                            <a:srgbClr val="FF0000"/>
                          </a:solidFill>
                          <a:effectLst/>
                          <a:latin typeface="Times New Roman" pitchFamily="18" charset="0"/>
                          <a:cs typeface="Times New Roman" pitchFamily="18" charset="0"/>
                        </a:rPr>
                        <a:t>823</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8 для рівня стандарт,</a:t>
                      </a:r>
                    </a:p>
                    <a:p>
                      <a:pPr>
                        <a:lnSpc>
                          <a:spcPct val="115000"/>
                        </a:lnSpc>
                        <a:spcAft>
                          <a:spcPts val="0"/>
                        </a:spcAft>
                      </a:pPr>
                      <a:r>
                        <a:rPr lang="uk-UA" sz="1200" b="1" dirty="0">
                          <a:solidFill>
                            <a:srgbClr val="FF0000"/>
                          </a:solidFill>
                          <a:effectLst/>
                          <a:latin typeface="Times New Roman" pitchFamily="18" charset="0"/>
                          <a:cs typeface="Times New Roman" pitchFamily="18" charset="0"/>
                        </a:rPr>
                        <a:t>11 – для академічного</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a:solidFill>
                            <a:srgbClr val="FF0000"/>
                          </a:solidFill>
                          <a:effectLst/>
                          <a:latin typeface="Times New Roman" pitchFamily="18" charset="0"/>
                          <a:cs typeface="Times New Roman" pitchFamily="18" charset="0"/>
                        </a:rPr>
                        <a:t>5 для рівня стандарт,</a:t>
                      </a:r>
                    </a:p>
                    <a:p>
                      <a:pPr>
                        <a:lnSpc>
                          <a:spcPct val="115000"/>
                        </a:lnSpc>
                        <a:spcAft>
                          <a:spcPts val="0"/>
                        </a:spcAft>
                      </a:pPr>
                      <a:r>
                        <a:rPr lang="uk-UA" sz="1200" b="1" dirty="0">
                          <a:solidFill>
                            <a:srgbClr val="FF0000"/>
                          </a:solidFill>
                          <a:effectLst/>
                          <a:latin typeface="Times New Roman" pitchFamily="18" charset="0"/>
                          <a:cs typeface="Times New Roman" pitchFamily="18" charset="0"/>
                        </a:rPr>
                        <a:t>7 – для академічного</a:t>
                      </a:r>
                      <a:endParaRPr lang="uk-UA" sz="1200" b="1" dirty="0">
                        <a:solidFill>
                          <a:srgbClr val="FF000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dirty="0">
                          <a:solidFill>
                            <a:srgbClr val="FF0000"/>
                          </a:solidFill>
                          <a:effectLst/>
                          <a:latin typeface="Times New Roman" pitchFamily="18" charset="0"/>
                          <a:cs typeface="Times New Roman" pitchFamily="18" charset="0"/>
                        </a:rPr>
                        <a:t> </a:t>
                      </a:r>
                      <a:endParaRPr lang="uk-UA" sz="1200" dirty="0">
                        <a:solidFill>
                          <a:srgbClr val="FF0000"/>
                        </a:solidFill>
                        <a:effectLst/>
                        <a:latin typeface="Times New Roman" pitchFamily="18" charset="0"/>
                        <a:ea typeface="Calibri"/>
                        <a:cs typeface="Times New Roman" pitchFamily="18" charset="0"/>
                      </a:endParaRPr>
                    </a:p>
                  </a:txBody>
                  <a:tcPr marL="68159" marR="68159" marT="0" marB="0"/>
                </a:tc>
              </a:tr>
              <a:tr h="316685">
                <a:tc>
                  <a:txBody>
                    <a:bodyPr/>
                    <a:lstStyle/>
                    <a:p>
                      <a:pPr>
                        <a:lnSpc>
                          <a:spcPct val="115000"/>
                        </a:lnSpc>
                        <a:spcAft>
                          <a:spcPts val="0"/>
                        </a:spcAft>
                      </a:pPr>
                      <a:r>
                        <a:rPr lang="uk-UA" sz="1200" dirty="0" smtClean="0">
                          <a:solidFill>
                            <a:srgbClr val="7030A0"/>
                          </a:solidFill>
                          <a:effectLst/>
                          <a:latin typeface="Times New Roman" pitchFamily="18" charset="0"/>
                          <a:ea typeface="Calibri"/>
                          <a:cs typeface="Times New Roman" pitchFamily="18" charset="0"/>
                        </a:rPr>
                        <a:t>8</a:t>
                      </a:r>
                      <a:endParaRPr lang="uk-UA" sz="1200"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Геометрія.7 кл</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725</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10</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6</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5</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r>
              <a:tr h="316685">
                <a:tc>
                  <a:txBody>
                    <a:bodyPr/>
                    <a:lstStyle/>
                    <a:p>
                      <a:pPr>
                        <a:lnSpc>
                          <a:spcPct val="115000"/>
                        </a:lnSpc>
                        <a:spcAft>
                          <a:spcPts val="0"/>
                        </a:spcAft>
                      </a:pPr>
                      <a:r>
                        <a:rPr lang="uk-UA" sz="1200" dirty="0" smtClean="0">
                          <a:solidFill>
                            <a:srgbClr val="7030A0"/>
                          </a:solidFill>
                          <a:effectLst/>
                          <a:latin typeface="Times New Roman" pitchFamily="18" charset="0"/>
                          <a:ea typeface="Calibri"/>
                          <a:cs typeface="Times New Roman" pitchFamily="18" charset="0"/>
                        </a:rPr>
                        <a:t>9</a:t>
                      </a:r>
                      <a:endParaRPr lang="uk-UA" sz="1200"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uk-UA" sz="1200" b="1" dirty="0" smtClean="0">
                          <a:solidFill>
                            <a:srgbClr val="7030A0"/>
                          </a:solidFill>
                          <a:effectLst/>
                          <a:latin typeface="Times New Roman" pitchFamily="18" charset="0"/>
                          <a:ea typeface="Calibri"/>
                          <a:cs typeface="Times New Roman" pitchFamily="18" charset="0"/>
                        </a:rPr>
                        <a:t>Геометрія.8 кл</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1064</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10</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6</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5</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r>
              <a:tr h="316685">
                <a:tc>
                  <a:txBody>
                    <a:bodyPr/>
                    <a:lstStyle/>
                    <a:p>
                      <a:pPr>
                        <a:lnSpc>
                          <a:spcPct val="115000"/>
                        </a:lnSpc>
                        <a:spcAft>
                          <a:spcPts val="0"/>
                        </a:spcAft>
                      </a:pPr>
                      <a:r>
                        <a:rPr lang="uk-UA" sz="1200" dirty="0" smtClean="0">
                          <a:solidFill>
                            <a:srgbClr val="7030A0"/>
                          </a:solidFill>
                          <a:effectLst/>
                          <a:latin typeface="Times New Roman" pitchFamily="18" charset="0"/>
                          <a:ea typeface="Calibri"/>
                          <a:cs typeface="Times New Roman" pitchFamily="18" charset="0"/>
                        </a:rPr>
                        <a:t>10</a:t>
                      </a:r>
                      <a:endParaRPr lang="uk-UA" sz="1200"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uk-UA" sz="1200" b="1" smtClean="0">
                          <a:solidFill>
                            <a:srgbClr val="7030A0"/>
                          </a:solidFill>
                          <a:effectLst/>
                          <a:latin typeface="Times New Roman" pitchFamily="18" charset="0"/>
                          <a:ea typeface="Calibri"/>
                          <a:cs typeface="Times New Roman" pitchFamily="18" charset="0"/>
                        </a:rPr>
                        <a:t>Геометрія.9 </a:t>
                      </a:r>
                      <a:r>
                        <a:rPr lang="uk-UA" sz="1200" b="1" dirty="0" err="1" smtClean="0">
                          <a:solidFill>
                            <a:srgbClr val="7030A0"/>
                          </a:solidFill>
                          <a:effectLst/>
                          <a:latin typeface="Times New Roman" pitchFamily="18" charset="0"/>
                          <a:ea typeface="Calibri"/>
                          <a:cs typeface="Times New Roman" pitchFamily="18" charset="0"/>
                        </a:rPr>
                        <a:t>кл</a:t>
                      </a:r>
                      <a:endParaRPr lang="uk-UA" sz="1200" b="1" dirty="0" smtClean="0">
                        <a:solidFill>
                          <a:srgbClr val="7030A0"/>
                        </a:solidFill>
                        <a:effectLst/>
                        <a:latin typeface="Times New Roman" pitchFamily="18" charset="0"/>
                        <a:ea typeface="Calibri"/>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defRPr/>
                      </a:pP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1090</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9</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6</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c>
                  <a:txBody>
                    <a:bodyPr/>
                    <a:lstStyle/>
                    <a:p>
                      <a:pPr algn="ctr">
                        <a:lnSpc>
                          <a:spcPct val="115000"/>
                        </a:lnSpc>
                        <a:spcAft>
                          <a:spcPts val="0"/>
                        </a:spcAft>
                      </a:pPr>
                      <a:r>
                        <a:rPr lang="uk-UA" sz="1200" b="1" dirty="0" smtClean="0">
                          <a:solidFill>
                            <a:srgbClr val="7030A0"/>
                          </a:solidFill>
                          <a:effectLst/>
                          <a:latin typeface="Times New Roman" pitchFamily="18" charset="0"/>
                          <a:ea typeface="Calibri"/>
                          <a:cs typeface="Times New Roman" pitchFamily="18" charset="0"/>
                        </a:rPr>
                        <a:t>5</a:t>
                      </a:r>
                      <a:endParaRPr lang="uk-UA" sz="1200" b="1" dirty="0">
                        <a:solidFill>
                          <a:srgbClr val="7030A0"/>
                        </a:solidFill>
                        <a:effectLst/>
                        <a:latin typeface="Times New Roman" pitchFamily="18" charset="0"/>
                        <a:ea typeface="Calibri"/>
                        <a:cs typeface="Times New Roman" pitchFamily="18" charset="0"/>
                      </a:endParaRPr>
                    </a:p>
                  </a:txBody>
                  <a:tcPr marL="68159" marR="68159" marT="0" marB="0"/>
                </a:tc>
              </a:tr>
            </a:tbl>
          </a:graphicData>
        </a:graphic>
      </p:graphicFrame>
    </p:spTree>
    <p:extLst>
      <p:ext uri="{BB962C8B-B14F-4D97-AF65-F5344CB8AC3E}">
        <p14:creationId xmlns:p14="http://schemas.microsoft.com/office/powerpoint/2010/main" val="128230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7704856" cy="5632311"/>
          </a:xfrm>
          <a:prstGeom prst="rect">
            <a:avLst/>
          </a:prstGeom>
        </p:spPr>
        <p:txBody>
          <a:bodyPr wrap="square">
            <a:spAutoFit/>
          </a:bodyPr>
          <a:lstStyle/>
          <a:p>
            <a:pPr marL="285750" indent="-285750">
              <a:buFont typeface="Wingdings" pitchFamily="2" charset="2"/>
              <a:buChar char="q"/>
            </a:pPr>
            <a:r>
              <a:rPr lang="uk-UA" dirty="0" smtClean="0">
                <a:latin typeface="Times New Roman" pitchFamily="18" charset="0"/>
                <a:cs typeface="Times New Roman" pitchFamily="18" charset="0"/>
              </a:rPr>
              <a:t>  Назви </a:t>
            </a:r>
            <a:r>
              <a:rPr lang="uk-UA" dirty="0">
                <a:latin typeface="Times New Roman" pitchFamily="18" charset="0"/>
                <a:cs typeface="Times New Roman" pitchFamily="18" charset="0"/>
              </a:rPr>
              <a:t>розділів та </a:t>
            </a:r>
            <a:r>
              <a:rPr lang="uk-UA" dirty="0" smtClean="0">
                <a:latin typeface="Times New Roman" pitchFamily="18" charset="0"/>
                <a:cs typeface="Times New Roman" pitchFamily="18" charset="0"/>
              </a:rPr>
              <a:t>пунктів кожного </a:t>
            </a:r>
            <a:r>
              <a:rPr lang="uk-UA" dirty="0">
                <a:latin typeface="Times New Roman" pitchFamily="18" charset="0"/>
                <a:cs typeface="Times New Roman" pitchFamily="18" charset="0"/>
              </a:rPr>
              <a:t>посібника відповідають </a:t>
            </a:r>
            <a:r>
              <a:rPr lang="uk-UA" b="1" dirty="0" smtClean="0">
                <a:latin typeface="Times New Roman" pitchFamily="18" charset="0"/>
                <a:cs typeface="Times New Roman" pitchFamily="18" charset="0"/>
              </a:rPr>
              <a:t>програмі з математики</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тому </a:t>
            </a:r>
            <a:r>
              <a:rPr lang="uk-UA" dirty="0" smtClean="0">
                <a:latin typeface="Times New Roman" pitchFamily="18" charset="0"/>
                <a:cs typeface="Times New Roman" pitchFamily="18" charset="0"/>
              </a:rPr>
              <a:t>посібники </a:t>
            </a:r>
            <a:r>
              <a:rPr lang="uk-UA" dirty="0">
                <a:latin typeface="Times New Roman" pitchFamily="18" charset="0"/>
                <a:cs typeface="Times New Roman" pitchFamily="18" charset="0"/>
              </a:rPr>
              <a:t>легко </a:t>
            </a:r>
            <a:r>
              <a:rPr lang="uk-UA" dirty="0" smtClean="0">
                <a:latin typeface="Times New Roman" pitchFamily="18" charset="0"/>
                <a:cs typeface="Times New Roman" pitchFamily="18" charset="0"/>
              </a:rPr>
              <a:t>адаптуються </a:t>
            </a:r>
            <a:r>
              <a:rPr lang="uk-UA" dirty="0">
                <a:latin typeface="Times New Roman" pitchFamily="18" charset="0"/>
                <a:cs typeface="Times New Roman" pitchFamily="18" charset="0"/>
              </a:rPr>
              <a:t>до </a:t>
            </a:r>
            <a:r>
              <a:rPr lang="uk-UA" dirty="0" smtClean="0">
                <a:latin typeface="Times New Roman" pitchFamily="18" charset="0"/>
                <a:cs typeface="Times New Roman" pitchFamily="18" charset="0"/>
              </a:rPr>
              <a:t>будь-якого підручника </a:t>
            </a:r>
          </a:p>
          <a:p>
            <a:r>
              <a:rPr lang="uk-UA" dirty="0" smtClean="0">
                <a:latin typeface="Times New Roman" pitchFamily="18" charset="0"/>
                <a:cs typeface="Times New Roman" pitchFamily="18" charset="0"/>
              </a:rPr>
              <a:t>. </a:t>
            </a:r>
          </a:p>
          <a:p>
            <a:pPr marL="285750" indent="-285750">
              <a:buFont typeface="Wingdings" pitchFamily="2" charset="2"/>
              <a:buChar char="q"/>
            </a:pPr>
            <a:r>
              <a:rPr lang="uk-UA" dirty="0" smtClean="0">
                <a:latin typeface="Times New Roman" pitchFamily="18" charset="0"/>
                <a:cs typeface="Times New Roman" pitchFamily="18" charset="0"/>
              </a:rPr>
              <a:t>  Для </a:t>
            </a:r>
            <a:r>
              <a:rPr lang="uk-UA" dirty="0">
                <a:latin typeface="Times New Roman" pitchFamily="18" charset="0"/>
                <a:cs typeface="Times New Roman" pitchFamily="18" charset="0"/>
              </a:rPr>
              <a:t>зручності користування </a:t>
            </a:r>
            <a:r>
              <a:rPr lang="uk-UA" dirty="0" smtClean="0">
                <a:latin typeface="Times New Roman" pitchFamily="18" charset="0"/>
                <a:cs typeface="Times New Roman" pitchFamily="18" charset="0"/>
              </a:rPr>
              <a:t>посібниками </a:t>
            </a:r>
            <a:r>
              <a:rPr lang="uk-UA" dirty="0">
                <a:latin typeface="Times New Roman" pitchFamily="18" charset="0"/>
                <a:cs typeface="Times New Roman" pitchFamily="18" charset="0"/>
              </a:rPr>
              <a:t>у назві кожної самостійної роботи, тематичної контрольної роботи чи завдання для експрес-контролю знань відбито їх тематику. </a:t>
            </a:r>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У посібниках для 10 та 11 класів </a:t>
            </a:r>
            <a:r>
              <a:rPr lang="uk-UA" dirty="0">
                <a:latin typeface="Times New Roman" pitchFamily="18" charset="0"/>
                <a:cs typeface="Times New Roman" pitchFamily="18" charset="0"/>
              </a:rPr>
              <a:t>в</a:t>
            </a:r>
            <a:r>
              <a:rPr lang="uk-UA" dirty="0" smtClean="0">
                <a:latin typeface="Times New Roman" pitchFamily="18" charset="0"/>
                <a:cs typeface="Times New Roman" pitchFamily="18" charset="0"/>
              </a:rPr>
              <a:t>икористано </a:t>
            </a:r>
            <a:r>
              <a:rPr lang="uk-UA" dirty="0">
                <a:latin typeface="Times New Roman" pitchFamily="18" charset="0"/>
                <a:cs typeface="Times New Roman" pitchFamily="18" charset="0"/>
              </a:rPr>
              <a:t>позначення: </a:t>
            </a:r>
            <a:r>
              <a:rPr lang="uk-UA" dirty="0" smtClean="0">
                <a:latin typeface="Times New Roman" pitchFamily="18" charset="0"/>
                <a:cs typeface="Times New Roman" pitchFamily="18" charset="0"/>
              </a:rPr>
              <a:t>(</a:t>
            </a:r>
            <a:r>
              <a:rPr lang="uk-UA" dirty="0" err="1">
                <a:latin typeface="Times New Roman" pitchFamily="18" charset="0"/>
                <a:cs typeface="Times New Roman" pitchFamily="18" charset="0"/>
              </a:rPr>
              <a:t>ст</a:t>
            </a:r>
            <a:r>
              <a:rPr lang="uk-UA" dirty="0">
                <a:latin typeface="Times New Roman" pitchFamily="18" charset="0"/>
                <a:cs typeface="Times New Roman" pitchFamily="18" charset="0"/>
              </a:rPr>
              <a:t>) для самостійних </a:t>
            </a:r>
            <a:r>
              <a:rPr lang="uk-UA" dirty="0" smtClean="0">
                <a:latin typeface="Times New Roman" pitchFamily="18" charset="0"/>
                <a:cs typeface="Times New Roman" pitchFamily="18" charset="0"/>
              </a:rPr>
              <a:t>та тематичних контрольних</a:t>
            </a:r>
            <a:r>
              <a:rPr lang="uk-UA" dirty="0">
                <a:latin typeface="Times New Roman" pitchFamily="18" charset="0"/>
                <a:cs typeface="Times New Roman" pitchFamily="18" charset="0"/>
              </a:rPr>
              <a:t> робіт</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рівня стандарт та </a:t>
            </a:r>
            <a:r>
              <a:rPr lang="uk-UA" dirty="0" smtClean="0">
                <a:latin typeface="Times New Roman" pitchFamily="18" charset="0"/>
                <a:cs typeface="Times New Roman" pitchFamily="18" charset="0"/>
              </a:rPr>
              <a:t>(</a:t>
            </a:r>
            <a:r>
              <a:rPr lang="uk-UA" dirty="0" err="1">
                <a:latin typeface="Times New Roman" pitchFamily="18" charset="0"/>
                <a:cs typeface="Times New Roman" pitchFamily="18" charset="0"/>
              </a:rPr>
              <a:t>ак</a:t>
            </a:r>
            <a:r>
              <a:rPr lang="uk-UA" dirty="0">
                <a:latin typeface="Times New Roman" pitchFamily="18" charset="0"/>
                <a:cs typeface="Times New Roman" pitchFamily="18" charset="0"/>
              </a:rPr>
              <a:t>) для самостійних та тематичних контрольних робіт </a:t>
            </a:r>
            <a:r>
              <a:rPr lang="uk-UA" dirty="0" smtClean="0">
                <a:latin typeface="Times New Roman" pitchFamily="18" charset="0"/>
                <a:cs typeface="Times New Roman" pitchFamily="18" charset="0"/>
              </a:rPr>
              <a:t>академічного рівня</a:t>
            </a:r>
          </a:p>
          <a:p>
            <a:pPr marL="285750" indent="-285750">
              <a:buFont typeface="Wingdings" pitchFamily="2" charset="2"/>
              <a:buChar char="q"/>
            </a:pP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    В </a:t>
            </a:r>
            <a:r>
              <a:rPr lang="uk-UA" dirty="0">
                <a:latin typeface="Times New Roman" pitchFamily="18" charset="0"/>
                <a:cs typeface="Times New Roman" pitchFamily="18" charset="0"/>
              </a:rPr>
              <a:t>кінці </a:t>
            </a:r>
            <a:r>
              <a:rPr lang="uk-UA" dirty="0" smtClean="0">
                <a:latin typeface="Times New Roman" pitchFamily="18" charset="0"/>
                <a:cs typeface="Times New Roman" pitchFamily="18" charset="0"/>
              </a:rPr>
              <a:t>посібників </a:t>
            </a:r>
            <a:r>
              <a:rPr lang="uk-UA" dirty="0">
                <a:latin typeface="Times New Roman" pitchFamily="18" charset="0"/>
                <a:cs typeface="Times New Roman" pitchFamily="18" charset="0"/>
              </a:rPr>
              <a:t>наведено відповіді та вказівки до більшості вправ. До самостійних, тематичних контрольних робіт та завдань для експрес-контролю знань відповіді відсутні. Тому вчитель, придбавши </a:t>
            </a:r>
            <a:r>
              <a:rPr lang="uk-UA" dirty="0" smtClean="0">
                <a:latin typeface="Times New Roman" pitchFamily="18" charset="0"/>
                <a:cs typeface="Times New Roman" pitchFamily="18" charset="0"/>
              </a:rPr>
              <a:t>посібники </a:t>
            </a:r>
            <a:r>
              <a:rPr lang="uk-UA" dirty="0">
                <a:latin typeface="Times New Roman" pitchFamily="18" charset="0"/>
                <a:cs typeface="Times New Roman" pitchFamily="18" charset="0"/>
              </a:rPr>
              <a:t>на весь клас (або один примірник на парту) може використовувати </a:t>
            </a:r>
            <a:r>
              <a:rPr lang="uk-UA" dirty="0" smtClean="0">
                <a:latin typeface="Times New Roman" pitchFamily="18" charset="0"/>
                <a:cs typeface="Times New Roman" pitchFamily="18" charset="0"/>
              </a:rPr>
              <a:t>їх під </a:t>
            </a:r>
            <a:r>
              <a:rPr lang="uk-UA" dirty="0">
                <a:latin typeface="Times New Roman" pitchFamily="18" charset="0"/>
                <a:cs typeface="Times New Roman" pitchFamily="18" charset="0"/>
              </a:rPr>
              <a:t>час будь-якого уроку (закріплення нових знань, перевірки знань, експрес-контролю знань тощо</a:t>
            </a:r>
            <a:r>
              <a:rPr lang="uk-UA" dirty="0" smtClean="0">
                <a:latin typeface="Times New Roman" pitchFamily="18" charset="0"/>
                <a:cs typeface="Times New Roman" pitchFamily="18" charset="0"/>
              </a:rPr>
              <a:t>).</a:t>
            </a:r>
          </a:p>
          <a:p>
            <a:endParaRPr lang="uk-UA" dirty="0" smtClean="0">
              <a:latin typeface="Times New Roman" pitchFamily="18" charset="0"/>
              <a:cs typeface="Times New Roman" pitchFamily="18" charset="0"/>
            </a:endParaRPr>
          </a:p>
          <a:p>
            <a:r>
              <a:rPr lang="uk-UA" dirty="0" smtClean="0">
                <a:latin typeface="Times New Roman" pitchFamily="18" charset="0"/>
                <a:cs typeface="Times New Roman" pitchFamily="18" charset="0"/>
              </a:rPr>
              <a:t>Нижче </a:t>
            </a:r>
            <a:r>
              <a:rPr lang="uk-UA" dirty="0">
                <a:latin typeface="Times New Roman" pitchFamily="18" charset="0"/>
                <a:cs typeface="Times New Roman" pitchFamily="18" charset="0"/>
              </a:rPr>
              <a:t>розглянемо деякі особливості посібника та роботи з ним.</a:t>
            </a:r>
          </a:p>
        </p:txBody>
      </p:sp>
    </p:spTree>
    <p:extLst>
      <p:ext uri="{BB962C8B-B14F-4D97-AF65-F5344CB8AC3E}">
        <p14:creationId xmlns:p14="http://schemas.microsoft.com/office/powerpoint/2010/main" val="125059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88042"/>
            <a:ext cx="3744416" cy="5909310"/>
          </a:xfrm>
          <a:prstGeom prst="rect">
            <a:avLst/>
          </a:prstGeom>
        </p:spPr>
        <p:txBody>
          <a:bodyPr wrap="square">
            <a:spAutoFit/>
          </a:bodyPr>
          <a:lstStyle/>
          <a:p>
            <a:r>
              <a:rPr lang="uk-UA" b="1" dirty="0" smtClean="0">
                <a:latin typeface="Times New Roman" pitchFamily="18" charset="0"/>
                <a:cs typeface="Times New Roman" pitchFamily="18" charset="0"/>
              </a:rPr>
              <a:t>   1</a:t>
            </a:r>
            <a:r>
              <a:rPr lang="uk-UA" b="1" dirty="0">
                <a:latin typeface="Times New Roman" pitchFamily="18" charset="0"/>
                <a:cs typeface="Times New Roman" pitchFamily="18" charset="0"/>
              </a:rPr>
              <a:t>. Вправи.</a:t>
            </a:r>
            <a:r>
              <a:rPr lang="uk-UA" dirty="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Посібники містять </a:t>
            </a:r>
            <a:r>
              <a:rPr lang="uk-UA" dirty="0">
                <a:latin typeface="Times New Roman" pitchFamily="18" charset="0"/>
                <a:cs typeface="Times New Roman" pitchFamily="18" charset="0"/>
              </a:rPr>
              <a:t>вправи для класних і домашніх робіт. Вправи, рекомендовані для домашнього виконання, відзначені (номери вправ подані на темному фоні</a:t>
            </a:r>
            <a:r>
              <a:rPr lang="uk-UA" dirty="0" smtClean="0">
                <a:latin typeface="Times New Roman" pitchFamily="18" charset="0"/>
                <a:cs typeface="Times New Roman" pitchFamily="18" charset="0"/>
              </a:rPr>
              <a:t>).</a:t>
            </a:r>
          </a:p>
          <a:p>
            <a:pPr marL="285750" indent="-285750">
              <a:buFont typeface="Wingdings" pitchFamily="2" charset="2"/>
              <a:buChar char="q"/>
            </a:pP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Задачі, позначені кружечком (</a:t>
            </a:r>
            <a:r>
              <a:rPr lang="uk-UA" dirty="0">
                <a:latin typeface="Times New Roman" pitchFamily="18" charset="0"/>
                <a:cs typeface="Times New Roman" pitchFamily="18" charset="0"/>
                <a:sym typeface="Symbol"/>
              </a:rPr>
              <a:t></a:t>
            </a:r>
            <a:r>
              <a:rPr lang="uk-UA" dirty="0">
                <a:latin typeface="Times New Roman" pitchFamily="18" charset="0"/>
                <a:cs typeface="Times New Roman" pitchFamily="18" charset="0"/>
              </a:rPr>
              <a:t>), відповідають початковому та середньому рівням навчальних досягнень; задачі без цієї позначки ― достатньому та високому </a:t>
            </a:r>
            <a:r>
              <a:rPr lang="uk-UA" dirty="0" smtClean="0">
                <a:latin typeface="Times New Roman" pitchFamily="18" charset="0"/>
                <a:cs typeface="Times New Roman" pitchFamily="18" charset="0"/>
              </a:rPr>
              <a:t> рівням </a:t>
            </a:r>
            <a:r>
              <a:rPr lang="uk-UA" dirty="0">
                <a:latin typeface="Times New Roman" pitchFamily="18" charset="0"/>
                <a:cs typeface="Times New Roman" pitchFamily="18" charset="0"/>
              </a:rPr>
              <a:t>навчальних досягнень</a:t>
            </a:r>
            <a:r>
              <a:rPr lang="uk-UA" dirty="0" smtClean="0">
                <a:latin typeface="Times New Roman" pitchFamily="18" charset="0"/>
                <a:cs typeface="Times New Roman" pitchFamily="18" charset="0"/>
              </a:rPr>
              <a:t>.</a:t>
            </a:r>
          </a:p>
          <a:p>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Достатня кількість дасть змогу вчителю використовувати </a:t>
            </a:r>
            <a:r>
              <a:rPr lang="uk-UA" dirty="0" smtClean="0">
                <a:latin typeface="Times New Roman" pitchFamily="18" charset="0"/>
                <a:cs typeface="Times New Roman" pitchFamily="18" charset="0"/>
              </a:rPr>
              <a:t>посібники на </a:t>
            </a:r>
            <a:r>
              <a:rPr lang="uk-UA" dirty="0">
                <a:latin typeface="Times New Roman" pitchFamily="18" charset="0"/>
                <a:cs typeface="Times New Roman" pitchFamily="18" charset="0"/>
              </a:rPr>
              <a:t>кожному уроці та давати по ньому домашні завдання.</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779" y="1096285"/>
            <a:ext cx="3756777" cy="529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165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arn(inVertic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additive="base">
                                        <p:cTn id="27" dur="500" fill="hold"/>
                                        <p:tgtEl>
                                          <p:spTgt spid="1026"/>
                                        </p:tgtEl>
                                        <p:attrNameLst>
                                          <p:attrName>ppt_x</p:attrName>
                                        </p:attrNameLst>
                                      </p:cBhvr>
                                      <p:tavLst>
                                        <p:tav tm="0">
                                          <p:val>
                                            <p:strVal val="#ppt_x"/>
                                          </p:val>
                                        </p:tav>
                                        <p:tav tm="100000">
                                          <p:val>
                                            <p:strVal val="#ppt_x"/>
                                          </p:val>
                                        </p:tav>
                                      </p:tavLst>
                                    </p:anim>
                                    <p:anim calcmode="lin" valueType="num">
                                      <p:cBhvr additive="base">
                                        <p:cTn id="2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0688"/>
            <a:ext cx="8352928" cy="5632311"/>
          </a:xfrm>
          <a:prstGeom prst="rect">
            <a:avLst/>
          </a:prstGeom>
        </p:spPr>
        <p:txBody>
          <a:bodyPr wrap="square">
            <a:spAutoFit/>
          </a:bodyPr>
          <a:lstStyle/>
          <a:p>
            <a:r>
              <a:rPr lang="uk-UA" b="1" dirty="0">
                <a:latin typeface="Times New Roman" pitchFamily="18" charset="0"/>
                <a:cs typeface="Times New Roman" pitchFamily="18" charset="0"/>
              </a:rPr>
              <a:t>2. Самостійні роботи.</a:t>
            </a:r>
            <a:r>
              <a:rPr lang="uk-UA" dirty="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У посібниках </a:t>
            </a:r>
            <a:r>
              <a:rPr lang="uk-UA" dirty="0">
                <a:latin typeface="Times New Roman" pitchFamily="18" charset="0"/>
                <a:cs typeface="Times New Roman" pitchFamily="18" charset="0"/>
              </a:rPr>
              <a:t>подано добірку </a:t>
            </a:r>
            <a:r>
              <a:rPr lang="uk-UA" dirty="0" err="1">
                <a:latin typeface="Times New Roman" pitchFamily="18" charset="0"/>
                <a:cs typeface="Times New Roman" pitchFamily="18" charset="0"/>
              </a:rPr>
              <a:t>рівневих</a:t>
            </a:r>
            <a:r>
              <a:rPr lang="uk-UA" dirty="0">
                <a:latin typeface="Times New Roman" pitchFamily="18" charset="0"/>
                <a:cs typeface="Times New Roman" pitchFamily="18" charset="0"/>
              </a:rPr>
              <a:t> самостійних робіт. Вони позначені буквою С з відповідним номером. Після номера вказано одну з літер А, Б або В (наприклад, С-2Б) відповідно рівню цієї роботи:</a:t>
            </a:r>
          </a:p>
          <a:p>
            <a:r>
              <a:rPr lang="uk-UA" dirty="0" smtClean="0">
                <a:latin typeface="Times New Roman" pitchFamily="18" charset="0"/>
                <a:cs typeface="Times New Roman" pitchFamily="18" charset="0"/>
              </a:rPr>
              <a:t>         А </a:t>
            </a:r>
            <a:r>
              <a:rPr lang="uk-UA" dirty="0">
                <a:latin typeface="Times New Roman" pitchFamily="18" charset="0"/>
                <a:cs typeface="Times New Roman" pitchFamily="18" charset="0"/>
              </a:rPr>
              <a:t>― самостійна робота, що відповідає початковому та середньому </a:t>
            </a:r>
            <a:r>
              <a:rPr lang="uk-UA" dirty="0" smtClean="0">
                <a:latin typeface="Times New Roman" pitchFamily="18" charset="0"/>
                <a:cs typeface="Times New Roman" pitchFamily="18" charset="0"/>
              </a:rPr>
              <a:t>рівням</a:t>
            </a:r>
          </a:p>
          <a:p>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навчальних </a:t>
            </a:r>
            <a:r>
              <a:rPr lang="uk-UA" dirty="0">
                <a:latin typeface="Times New Roman" pitchFamily="18" charset="0"/>
                <a:cs typeface="Times New Roman" pitchFamily="18" charset="0"/>
              </a:rPr>
              <a:t>досягнень;</a:t>
            </a:r>
          </a:p>
          <a:p>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Б </a:t>
            </a:r>
            <a:r>
              <a:rPr lang="uk-UA" dirty="0">
                <a:latin typeface="Times New Roman" pitchFamily="18" charset="0"/>
                <a:cs typeface="Times New Roman" pitchFamily="18" charset="0"/>
              </a:rPr>
              <a:t>― самостійна робота, що відповідає достатньому рівню </a:t>
            </a:r>
            <a:r>
              <a:rPr lang="uk-UA" dirty="0" smtClean="0">
                <a:latin typeface="Times New Roman" pitchFamily="18" charset="0"/>
                <a:cs typeface="Times New Roman" pitchFamily="18" charset="0"/>
              </a:rPr>
              <a:t>навчальних</a:t>
            </a:r>
          </a:p>
          <a:p>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досягнень</a:t>
            </a:r>
            <a:r>
              <a:rPr lang="uk-UA" dirty="0">
                <a:latin typeface="Times New Roman" pitchFamily="18" charset="0"/>
                <a:cs typeface="Times New Roman" pitchFamily="18" charset="0"/>
              </a:rPr>
              <a:t>;</a:t>
            </a:r>
          </a:p>
          <a:p>
            <a:r>
              <a:rPr lang="uk-UA" dirty="0" smtClean="0">
                <a:latin typeface="Times New Roman" pitchFamily="18" charset="0"/>
                <a:cs typeface="Times New Roman" pitchFamily="18" charset="0"/>
              </a:rPr>
              <a:t>         В </a:t>
            </a:r>
            <a:r>
              <a:rPr lang="uk-UA" dirty="0">
                <a:latin typeface="Times New Roman" pitchFamily="18" charset="0"/>
                <a:cs typeface="Times New Roman" pitchFamily="18" charset="0"/>
              </a:rPr>
              <a:t>― самостійна робота, що відповідає високому рівню </a:t>
            </a:r>
            <a:r>
              <a:rPr lang="uk-UA" dirty="0" smtClean="0">
                <a:latin typeface="Times New Roman" pitchFamily="18" charset="0"/>
                <a:cs typeface="Times New Roman" pitchFamily="18" charset="0"/>
              </a:rPr>
              <a:t>навчальних</a:t>
            </a:r>
          </a:p>
          <a:p>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досягнень</a:t>
            </a:r>
            <a:r>
              <a:rPr lang="uk-UA" dirty="0" smtClean="0">
                <a:latin typeface="Times New Roman" pitchFamily="18" charset="0"/>
                <a:cs typeface="Times New Roman" pitchFamily="18" charset="0"/>
              </a:rPr>
              <a:t>.</a:t>
            </a:r>
          </a:p>
          <a:p>
            <a:pPr marL="285750" indent="-285750">
              <a:buFont typeface="Wingdings" pitchFamily="2" charset="2"/>
              <a:buChar char="q"/>
            </a:pPr>
            <a:r>
              <a:rPr lang="uk-UA" dirty="0" smtClean="0">
                <a:latin typeface="Times New Roman" pitchFamily="18" charset="0"/>
                <a:cs typeface="Times New Roman" pitchFamily="18" charset="0"/>
              </a:rPr>
              <a:t>Для </a:t>
            </a:r>
            <a:r>
              <a:rPr lang="uk-UA" dirty="0">
                <a:latin typeface="Times New Roman" pitchFamily="18" charset="0"/>
                <a:cs typeface="Times New Roman" pitchFamily="18" charset="0"/>
              </a:rPr>
              <a:t>кожного рівня подано два рівноцінні варіанти. Кожна самостійна робота </a:t>
            </a:r>
            <a:r>
              <a:rPr lang="uk-UA" dirty="0" smtClean="0">
                <a:latin typeface="Times New Roman" pitchFamily="18" charset="0"/>
                <a:cs typeface="Times New Roman" pitchFamily="18" charset="0"/>
              </a:rPr>
              <a:t>з математики та алгебри містить </a:t>
            </a:r>
            <a:r>
              <a:rPr lang="uk-UA" dirty="0">
                <a:latin typeface="Times New Roman" pitchFamily="18" charset="0"/>
                <a:cs typeface="Times New Roman" pitchFamily="18" charset="0"/>
              </a:rPr>
              <a:t>3 </a:t>
            </a:r>
            <a:r>
              <a:rPr lang="uk-UA" dirty="0" smtClean="0">
                <a:latin typeface="Times New Roman" pitchFamily="18" charset="0"/>
                <a:cs typeface="Times New Roman" pitchFamily="18" charset="0"/>
              </a:rPr>
              <a:t>завдання, а </a:t>
            </a:r>
            <a:r>
              <a:rPr lang="uk-UA" dirty="0">
                <a:latin typeface="Times New Roman" pitchFamily="18" charset="0"/>
                <a:cs typeface="Times New Roman" pitchFamily="18" charset="0"/>
              </a:rPr>
              <a:t>з геометрії </a:t>
            </a:r>
            <a:r>
              <a:rPr lang="uk-UA" dirty="0" smtClean="0">
                <a:latin typeface="Times New Roman" pitchFamily="18" charset="0"/>
                <a:cs typeface="Times New Roman" pitchFamily="18" charset="0"/>
              </a:rPr>
              <a:t>– 2 завдання  </a:t>
            </a:r>
            <a:r>
              <a:rPr lang="uk-UA" dirty="0">
                <a:latin typeface="Times New Roman" pitchFamily="18" charset="0"/>
                <a:cs typeface="Times New Roman" pitchFamily="18" charset="0"/>
              </a:rPr>
              <a:t>і розрахована на 15 – 30 хв. (залежно від теми). </a:t>
            </a: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Самостійні </a:t>
            </a:r>
            <a:r>
              <a:rPr lang="uk-UA" dirty="0">
                <a:latin typeface="Times New Roman" pitchFamily="18" charset="0"/>
                <a:cs typeface="Times New Roman" pitchFamily="18" charset="0"/>
              </a:rPr>
              <a:t>роботи мають, як правило, навчальний характер і не </a:t>
            </a:r>
            <a:r>
              <a:rPr lang="uk-UA" dirty="0" smtClean="0">
                <a:latin typeface="Times New Roman" pitchFamily="18" charset="0"/>
                <a:cs typeface="Times New Roman" pitchFamily="18" charset="0"/>
              </a:rPr>
              <a:t>призначені </a:t>
            </a:r>
            <a:r>
              <a:rPr lang="uk-UA" dirty="0">
                <a:latin typeface="Times New Roman" pitchFamily="18" charset="0"/>
                <a:cs typeface="Times New Roman" pitchFamily="18" charset="0"/>
              </a:rPr>
              <a:t>для оцінювання знань учнів. Якщо вчитель захоче оцінити роботу, то кожне </a:t>
            </a:r>
            <a:r>
              <a:rPr lang="uk-UA" dirty="0" smtClean="0">
                <a:latin typeface="Times New Roman" pitchFamily="18" charset="0"/>
                <a:cs typeface="Times New Roman" pitchFamily="18" charset="0"/>
              </a:rPr>
              <a:t>завдання з математики та алгебри </a:t>
            </a:r>
            <a:r>
              <a:rPr lang="uk-UA" dirty="0">
                <a:latin typeface="Times New Roman" pitchFamily="18" charset="0"/>
                <a:cs typeface="Times New Roman" pitchFamily="18" charset="0"/>
              </a:rPr>
              <a:t>рівня А автор пропонує оцінювати в 2 бали, рівня Б ― в 3 бали, рівня В ― </a:t>
            </a:r>
            <a:r>
              <a:rPr lang="uk-UA" dirty="0" err="1">
                <a:latin typeface="Times New Roman" pitchFamily="18" charset="0"/>
                <a:cs typeface="Times New Roman" pitchFamily="18" charset="0"/>
              </a:rPr>
              <a:t>в</a:t>
            </a:r>
            <a:r>
              <a:rPr lang="uk-UA" dirty="0">
                <a:latin typeface="Times New Roman" pitchFamily="18" charset="0"/>
                <a:cs typeface="Times New Roman" pitchFamily="18" charset="0"/>
              </a:rPr>
              <a:t> 4 </a:t>
            </a:r>
            <a:r>
              <a:rPr lang="uk-UA" dirty="0" smtClean="0">
                <a:latin typeface="Times New Roman" pitchFamily="18" charset="0"/>
                <a:cs typeface="Times New Roman" pitchFamily="18" charset="0"/>
              </a:rPr>
              <a:t>бали, з геометрії відповідно у 3 бали,4,5 </a:t>
            </a:r>
            <a:r>
              <a:rPr lang="uk-UA" dirty="0" err="1" smtClean="0">
                <a:latin typeface="Times New Roman" pitchFamily="18" charset="0"/>
                <a:cs typeface="Times New Roman" pitchFamily="18" charset="0"/>
              </a:rPr>
              <a:t>бали</a:t>
            </a:r>
            <a:r>
              <a:rPr lang="uk-UA" dirty="0" smtClean="0">
                <a:latin typeface="Times New Roman" pitchFamily="18" charset="0"/>
                <a:cs typeface="Times New Roman" pitchFamily="18" charset="0"/>
              </a:rPr>
              <a:t>, 6 балів. </a:t>
            </a:r>
            <a:r>
              <a:rPr lang="uk-UA" dirty="0">
                <a:latin typeface="Times New Roman" pitchFamily="18" charset="0"/>
                <a:cs typeface="Times New Roman" pitchFamily="18" charset="0"/>
              </a:rPr>
              <a:t>Таким чином, максимальна оцінка за роботу рівня А ― 6 балів, рівня Б ― 9 балів, рівня В ― 12 балів</a:t>
            </a:r>
            <a:r>
              <a:rPr lang="uk-UA" dirty="0" smtClean="0">
                <a:latin typeface="Times New Roman" pitchFamily="18" charset="0"/>
                <a:cs typeface="Times New Roman" pitchFamily="18" charset="0"/>
              </a:rPr>
              <a:t>.</a:t>
            </a:r>
          </a:p>
          <a:p>
            <a:pPr marL="285750" indent="-285750">
              <a:buFont typeface="Wingdings" pitchFamily="2" charset="2"/>
              <a:buChar char="q"/>
            </a:pPr>
            <a:r>
              <a:rPr lang="uk-UA" dirty="0" smtClean="0">
                <a:latin typeface="Times New Roman" pitchFamily="18" charset="0"/>
                <a:cs typeface="Times New Roman" pitchFamily="18" charset="0"/>
              </a:rPr>
              <a:t>Рівень </a:t>
            </a:r>
            <a:r>
              <a:rPr lang="uk-UA" dirty="0">
                <a:latin typeface="Times New Roman" pitchFamily="18" charset="0"/>
                <a:cs typeface="Times New Roman" pitchFamily="18" charset="0"/>
              </a:rPr>
              <a:t>самостійної роботи, що виконує учень, як правило, визначає вчитель.</a:t>
            </a:r>
          </a:p>
        </p:txBody>
      </p:sp>
    </p:spTree>
    <p:extLst>
      <p:ext uri="{BB962C8B-B14F-4D97-AF65-F5344CB8AC3E}">
        <p14:creationId xmlns:p14="http://schemas.microsoft.com/office/powerpoint/2010/main" val="333682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arn(inVertical)">
                                      <p:cBhvr>
                                        <p:cTn id="15" dur="500"/>
                                        <p:tgtEl>
                                          <p:spTgt spid="2">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barn(inVertical)">
                                      <p:cBhvr>
                                        <p:cTn id="27" dur="500"/>
                                        <p:tgtEl>
                                          <p:spTgt spid="2">
                                            <p:txEl>
                                              <p:pRg st="6" end="6"/>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barn(inVertical)">
                                      <p:cBhvr>
                                        <p:cTn id="30" dur="500"/>
                                        <p:tgtEl>
                                          <p:spTgt spid="2">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barn(inVertical)">
                                      <p:cBhvr>
                                        <p:cTn id="35" dur="500"/>
                                        <p:tgtEl>
                                          <p:spTgt spid="2">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barn(inVertical)">
                                      <p:cBhvr>
                                        <p:cTn id="40" dur="500"/>
                                        <p:tgtEl>
                                          <p:spTgt spid="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barn(inVertical)">
                                      <p:cBhvr>
                                        <p:cTn id="45"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t="10294" r="50000" b="6299"/>
          <a:stretch/>
        </p:blipFill>
        <p:spPr>
          <a:xfrm>
            <a:off x="4596408" y="1143343"/>
            <a:ext cx="4572000" cy="5410201"/>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475" y="1124744"/>
            <a:ext cx="4105933" cy="54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271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down)">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0160" y="1055440"/>
            <a:ext cx="3816424" cy="5355312"/>
          </a:xfrm>
          <a:prstGeom prst="rect">
            <a:avLst/>
          </a:prstGeom>
        </p:spPr>
        <p:txBody>
          <a:bodyPr wrap="square">
            <a:spAutoFit/>
          </a:bodyPr>
          <a:lstStyle/>
          <a:p>
            <a:r>
              <a:rPr lang="uk-UA" b="1" dirty="0">
                <a:latin typeface="Times New Roman" pitchFamily="18" charset="0"/>
                <a:cs typeface="Times New Roman" pitchFamily="18" charset="0"/>
              </a:rPr>
              <a:t>3. Тематичні контрольні роботи</a:t>
            </a:r>
            <a:r>
              <a:rPr lang="uk-UA" dirty="0">
                <a:latin typeface="Times New Roman" pitchFamily="18" charset="0"/>
                <a:cs typeface="Times New Roman" pitchFamily="18" charset="0"/>
              </a:rPr>
              <a:t> (надалі ― </a:t>
            </a:r>
            <a:r>
              <a:rPr lang="uk-UA" b="1" dirty="0">
                <a:latin typeface="Times New Roman" pitchFamily="18" charset="0"/>
                <a:cs typeface="Times New Roman" pitchFamily="18" charset="0"/>
              </a:rPr>
              <a:t>ТКР</a:t>
            </a:r>
            <a:r>
              <a:rPr lang="uk-UA" dirty="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Кожна </a:t>
            </a:r>
            <a:r>
              <a:rPr lang="uk-UA" dirty="0">
                <a:latin typeface="Times New Roman" pitchFamily="18" charset="0"/>
                <a:cs typeface="Times New Roman" pitchFamily="18" charset="0"/>
              </a:rPr>
              <a:t>ТКР містить як завдання, що відповідають початковому та середньому рівням навчальних досягнень (вони позначені кружечками), так і завдання, що відповідають достатньому та високому рівням навчальних досягнень</a:t>
            </a:r>
            <a:r>
              <a:rPr lang="uk-UA" dirty="0" smtClean="0">
                <a:latin typeface="Times New Roman" pitchFamily="18" charset="0"/>
                <a:cs typeface="Times New Roman" pitchFamily="18" charset="0"/>
              </a:rPr>
              <a:t>.</a:t>
            </a:r>
          </a:p>
          <a:p>
            <a:pPr marL="285750" indent="-285750">
              <a:buFont typeface="Wingdings" pitchFamily="2" charset="2"/>
              <a:buChar char="q"/>
            </a:pP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Всі завдання оцінено в балах таким чином, що </a:t>
            </a:r>
            <a:r>
              <a:rPr lang="uk-UA" b="1" dirty="0" smtClean="0">
                <a:latin typeface="Times New Roman" pitchFamily="18" charset="0"/>
                <a:cs typeface="Times New Roman" pitchFamily="18" charset="0"/>
              </a:rPr>
              <a:t>максимальна </a:t>
            </a:r>
            <a:r>
              <a:rPr lang="uk-UA" b="1" dirty="0">
                <a:latin typeface="Times New Roman" pitchFamily="18" charset="0"/>
                <a:cs typeface="Times New Roman" pitchFamily="18" charset="0"/>
              </a:rPr>
              <a:t>оцінка за ТКР дорівнює 12 балам</a:t>
            </a:r>
            <a:r>
              <a:rPr lang="uk-UA" dirty="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pPr marL="285750" indent="-285750">
              <a:buFont typeface="Wingdings" pitchFamily="2" charset="2"/>
              <a:buChar char="q"/>
            </a:pP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Кожна </a:t>
            </a:r>
            <a:r>
              <a:rPr lang="uk-UA" dirty="0">
                <a:latin typeface="Times New Roman" pitchFamily="18" charset="0"/>
                <a:cs typeface="Times New Roman" pitchFamily="18" charset="0"/>
              </a:rPr>
              <a:t>ТКР розрахована на один урок (45 </a:t>
            </a:r>
            <a:r>
              <a:rPr lang="uk-UA" dirty="0" err="1">
                <a:latin typeface="Times New Roman" pitchFamily="18" charset="0"/>
                <a:cs typeface="Times New Roman" pitchFamily="18" charset="0"/>
              </a:rPr>
              <a:t>хв</a:t>
            </a:r>
            <a:r>
              <a:rPr lang="uk-UA" dirty="0">
                <a:latin typeface="Times New Roman" pitchFamily="18" charset="0"/>
                <a:cs typeface="Times New Roman" pitchFamily="18"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6584" y="1171085"/>
            <a:ext cx="4123848" cy="5219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913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2" presetClass="entr" presetSubtype="4" fill="hold" nodeType="afterEffect">
                                  <p:stCondLst>
                                    <p:cond delay="0"/>
                                  </p:stCondLst>
                                  <p:childTnLst>
                                    <p:set>
                                      <p:cBhvr>
                                        <p:cTn id="33" dur="1" fill="hold">
                                          <p:stCondLst>
                                            <p:cond delay="0"/>
                                          </p:stCondLst>
                                        </p:cTn>
                                        <p:tgtEl>
                                          <p:spTgt spid="3074"/>
                                        </p:tgtEl>
                                        <p:attrNameLst>
                                          <p:attrName>style.visibility</p:attrName>
                                        </p:attrNameLst>
                                      </p:cBhvr>
                                      <p:to>
                                        <p:strVal val="visible"/>
                                      </p:to>
                                    </p:set>
                                    <p:animEffect transition="in" filter="wipe(down)">
                                      <p:cBhvr>
                                        <p:cTn id="3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54130"/>
            <a:ext cx="4572000" cy="6463308"/>
          </a:xfrm>
          <a:prstGeom prst="rect">
            <a:avLst/>
          </a:prstGeom>
        </p:spPr>
        <p:txBody>
          <a:bodyPr>
            <a:spAutoFit/>
          </a:bodyPr>
          <a:lstStyle/>
          <a:p>
            <a:r>
              <a:rPr lang="uk-UA" b="1" dirty="0">
                <a:latin typeface="Times New Roman" pitchFamily="18" charset="0"/>
                <a:cs typeface="Times New Roman" pitchFamily="18" charset="0"/>
              </a:rPr>
              <a:t>4. Завдання для експрес-контролю</a:t>
            </a:r>
            <a:r>
              <a:rPr lang="uk-UA" dirty="0">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надалі ― </a:t>
            </a:r>
            <a:r>
              <a:rPr lang="uk-UA" b="1" dirty="0">
                <a:latin typeface="Times New Roman" pitchFamily="18" charset="0"/>
                <a:cs typeface="Times New Roman" pitchFamily="18" charset="0"/>
              </a:rPr>
              <a:t>ЕК</a:t>
            </a:r>
            <a:r>
              <a:rPr lang="uk-UA" dirty="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Якщо </a:t>
            </a:r>
            <a:r>
              <a:rPr lang="uk-UA" dirty="0">
                <a:latin typeface="Times New Roman" pitchFamily="18" charset="0"/>
                <a:cs typeface="Times New Roman" pitchFamily="18" charset="0"/>
              </a:rPr>
              <a:t>учень пропустив урок, на якому проводилася ТКР, йому можна запропонувати рівневі завдання для ЕК</a:t>
            </a:r>
            <a:r>
              <a:rPr lang="uk-UA" dirty="0" smtClean="0">
                <a:latin typeface="Times New Roman" pitchFamily="18" charset="0"/>
                <a:cs typeface="Times New Roman" pitchFamily="18" charset="0"/>
              </a:rPr>
              <a:t>.</a:t>
            </a:r>
          </a:p>
          <a:p>
            <a:pPr marL="285750" indent="-285750">
              <a:buFont typeface="Wingdings" pitchFamily="2" charset="2"/>
              <a:buChar char="q"/>
            </a:pP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Автор пропонує вчителю спочатку визначити середню поточну оцінку учня, яка враховує відповіді біля дошки, ведення зошита тощо; а потім запропонувати учневі завдання ЕК на один рівень вищій за рівень середньої поточної оцінки. </a:t>
            </a:r>
            <a:endParaRPr lang="uk-UA" dirty="0" smtClean="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Кожен </a:t>
            </a:r>
            <a:r>
              <a:rPr lang="uk-UA" dirty="0">
                <a:latin typeface="Times New Roman" pitchFamily="18" charset="0"/>
                <a:cs typeface="Times New Roman" pitchFamily="18" charset="0"/>
              </a:rPr>
              <a:t>з рівнів, що відповідає ріням навчальних досягнень (середньому, достатньому та високому), містить завдання, сума балів яких дорівнює 3</a:t>
            </a:r>
            <a:r>
              <a:rPr lang="uk-UA" dirty="0" smtClean="0">
                <a:latin typeface="Times New Roman" pitchFamily="18" charset="0"/>
                <a:cs typeface="Times New Roman" pitchFamily="18" charset="0"/>
              </a:rPr>
              <a:t>.</a:t>
            </a:r>
          </a:p>
          <a:p>
            <a:pPr marL="285750" indent="-285750">
              <a:buFont typeface="Wingdings" pitchFamily="2" charset="2"/>
              <a:buChar char="q"/>
            </a:pPr>
            <a:r>
              <a:rPr lang="uk-UA" dirty="0" smtClean="0">
                <a:latin typeface="Times New Roman" pitchFamily="18" charset="0"/>
                <a:cs typeface="Times New Roman" pitchFamily="18" charset="0"/>
              </a:rPr>
              <a:t> Сума </a:t>
            </a:r>
            <a:r>
              <a:rPr lang="uk-UA" dirty="0">
                <a:latin typeface="Times New Roman" pitchFamily="18" charset="0"/>
                <a:cs typeface="Times New Roman" pitchFamily="18" charset="0"/>
              </a:rPr>
              <a:t>середньої поточної оцінки та балів, набраних під час ЕК, може враховуватися вчителем при виставленні оцінки за тему, як оцінка, отримана іншими учнями під час ТКР або якимось іншим чином на розсуд вчителя.</a:t>
            </a:r>
          </a:p>
          <a:p>
            <a:r>
              <a:rPr lang="uk-UA" dirty="0">
                <a:latin typeface="Times New Roman" pitchFamily="18" charset="0"/>
                <a:cs typeface="Times New Roman" pitchFamily="18" charset="0"/>
              </a:rPr>
              <a:t>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9544" y="908720"/>
            <a:ext cx="3889415" cy="5517232"/>
          </a:xfrm>
          <a:prstGeom prst="rect">
            <a:avLst/>
          </a:prstGeom>
        </p:spPr>
      </p:pic>
    </p:spTree>
    <p:extLst>
      <p:ext uri="{BB962C8B-B14F-4D97-AF65-F5344CB8AC3E}">
        <p14:creationId xmlns:p14="http://schemas.microsoft.com/office/powerpoint/2010/main" val="138833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fade">
                                      <p:cBhvr>
                                        <p:cTn id="40" dur="1000"/>
                                        <p:tgtEl>
                                          <p:spTgt spid="2">
                                            <p:txEl>
                                              <p:pRg st="4" end="4"/>
                                            </p:txEl>
                                          </p:spTgt>
                                        </p:tgtEl>
                                      </p:cBhvr>
                                    </p:animEffect>
                                    <p:anim calcmode="lin" valueType="num">
                                      <p:cBhvr>
                                        <p:cTn id="4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620688"/>
            <a:ext cx="8229600" cy="3087216"/>
          </a:xfrm>
        </p:spPr>
        <p:txBody>
          <a:bodyPr>
            <a:normAutofit fontScale="90000"/>
          </a:bodyPr>
          <a:lstStyle/>
          <a:p>
            <a:r>
              <a:rPr lang="uk-UA" sz="4000" i="1" dirty="0" smtClean="0">
                <a:solidFill>
                  <a:schemeClr val="tx1"/>
                </a:solidFill>
                <a:latin typeface="Times New Roman" pitchFamily="18" charset="0"/>
                <a:cs typeface="Times New Roman" pitchFamily="18" charset="0"/>
              </a:rPr>
              <a:t> Усі посібники </a:t>
            </a:r>
            <a:r>
              <a:rPr lang="ru-RU" sz="4000" i="1" dirty="0" smtClean="0">
                <a:solidFill>
                  <a:schemeClr val="tx1"/>
                </a:solidFill>
                <a:latin typeface="Times New Roman" pitchFamily="18" charset="0"/>
                <a:cs typeface="Times New Roman" pitchFamily="18" charset="0"/>
              </a:rPr>
              <a:t>можно </a:t>
            </a:r>
            <a:r>
              <a:rPr lang="uk-UA" sz="4000" i="1" dirty="0" smtClean="0">
                <a:solidFill>
                  <a:schemeClr val="tx1"/>
                </a:solidFill>
                <a:latin typeface="Times New Roman" pitchFamily="18" charset="0"/>
                <a:cs typeface="Times New Roman" pitchFamily="18" charset="0"/>
              </a:rPr>
              <a:t>придбати</a:t>
            </a:r>
            <a:r>
              <a:rPr lang="ru-RU" sz="4000" i="1" dirty="0" smtClean="0">
                <a:solidFill>
                  <a:schemeClr val="tx1"/>
                </a:solidFill>
                <a:latin typeface="Times New Roman" pitchFamily="18" charset="0"/>
                <a:cs typeface="Times New Roman" pitchFamily="18" charset="0"/>
              </a:rPr>
              <a:t> у  </a:t>
            </a:r>
            <a:r>
              <a:rPr lang="uk-UA" sz="4000" i="1" dirty="0" smtClean="0">
                <a:solidFill>
                  <a:schemeClr val="tx1"/>
                </a:solidFill>
                <a:latin typeface="Times New Roman" pitchFamily="18" charset="0"/>
                <a:cs typeface="Times New Roman" pitchFamily="18" charset="0"/>
              </a:rPr>
              <a:t>видавництві «Навчальна </a:t>
            </a:r>
            <a:r>
              <a:rPr lang="uk-UA" sz="4000" i="1" dirty="0">
                <a:solidFill>
                  <a:schemeClr val="tx1"/>
                </a:solidFill>
                <a:latin typeface="Times New Roman" pitchFamily="18" charset="0"/>
                <a:cs typeface="Times New Roman" pitchFamily="18" charset="0"/>
              </a:rPr>
              <a:t>книга – </a:t>
            </a:r>
            <a:r>
              <a:rPr lang="uk-UA" sz="4000" i="1" dirty="0" smtClean="0">
                <a:solidFill>
                  <a:schemeClr val="tx1"/>
                </a:solidFill>
                <a:latin typeface="Times New Roman" pitchFamily="18" charset="0"/>
                <a:cs typeface="Times New Roman" pitchFamily="18" charset="0"/>
              </a:rPr>
              <a:t>Богдан» </a:t>
            </a:r>
            <a:br>
              <a:rPr lang="uk-UA" sz="4000" i="1" dirty="0" smtClean="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(тел. (0352</a:t>
            </a:r>
            <a:r>
              <a:rPr lang="uk-UA" sz="4000" i="1" dirty="0">
                <a:solidFill>
                  <a:schemeClr val="tx1"/>
                </a:solidFill>
                <a:latin typeface="Times New Roman" pitchFamily="18" charset="0"/>
                <a:cs typeface="Times New Roman" pitchFamily="18" charset="0"/>
              </a:rPr>
              <a:t>) </a:t>
            </a:r>
            <a:r>
              <a:rPr lang="uk-UA" sz="4000" i="1" dirty="0" smtClean="0">
                <a:solidFill>
                  <a:schemeClr val="tx1"/>
                </a:solidFill>
                <a:latin typeface="Times New Roman" pitchFamily="18" charset="0"/>
                <a:cs typeface="Times New Roman" pitchFamily="18" charset="0"/>
              </a:rPr>
              <a:t>52-06-07)        або у автора</a:t>
            </a:r>
            <a:br>
              <a:rPr lang="uk-UA" sz="4000" i="1" dirty="0" smtClean="0">
                <a:solidFill>
                  <a:schemeClr val="tx1"/>
                </a:solidFill>
                <a:latin typeface="Times New Roman" pitchFamily="18" charset="0"/>
                <a:cs typeface="Times New Roman" pitchFamily="18" charset="0"/>
              </a:rPr>
            </a:br>
            <a:endParaRPr lang="uk-UA" sz="2000" i="1" dirty="0">
              <a:solidFill>
                <a:schemeClr val="tx1"/>
              </a:solidFill>
            </a:endParaRPr>
          </a:p>
        </p:txBody>
      </p:sp>
      <p:sp>
        <p:nvSpPr>
          <p:cNvPr id="4" name="Объект 3"/>
          <p:cNvSpPr>
            <a:spLocks noGrp="1"/>
          </p:cNvSpPr>
          <p:nvPr>
            <p:ph idx="1"/>
          </p:nvPr>
        </p:nvSpPr>
        <p:spPr>
          <a:xfrm>
            <a:off x="395536" y="3717032"/>
            <a:ext cx="8640960" cy="1311424"/>
          </a:xfrm>
        </p:spPr>
        <p:txBody>
          <a:bodyPr>
            <a:noAutofit/>
          </a:bodyPr>
          <a:lstStyle/>
          <a:p>
            <a:pPr marL="0" indent="0">
              <a:buNone/>
            </a:pPr>
            <a:endParaRPr lang="uk-UA" sz="2800" dirty="0" smtClean="0">
              <a:latin typeface="Times New Roman" pitchFamily="18" charset="0"/>
              <a:cs typeface="Times New Roman" pitchFamily="18" charset="0"/>
            </a:endParaRPr>
          </a:p>
          <a:p>
            <a:pPr marL="0" indent="0">
              <a:buNone/>
            </a:pPr>
            <a:r>
              <a:rPr lang="uk-UA" sz="2800" dirty="0">
                <a:latin typeface="Times New Roman" pitchFamily="18" charset="0"/>
                <a:cs typeface="Times New Roman" pitchFamily="18" charset="0"/>
              </a:rPr>
              <a:t> </a:t>
            </a:r>
            <a:r>
              <a:rPr lang="uk-UA" sz="2800" dirty="0" smtClean="0">
                <a:latin typeface="Times New Roman" pitchFamily="18" charset="0"/>
                <a:cs typeface="Times New Roman" pitchFamily="18" charset="0"/>
              </a:rPr>
              <a:t>  Посібники постійно оновлюються відповідно до змін державної програми з математики</a:t>
            </a:r>
            <a:endParaRPr lang="uk-UA" sz="2800" dirty="0">
              <a:latin typeface="Times New Roman" pitchFamily="18" charset="0"/>
              <a:cs typeface="Times New Roman" pitchFamily="18" charset="0"/>
            </a:endParaRPr>
          </a:p>
        </p:txBody>
      </p:sp>
    </p:spTree>
    <p:extLst>
      <p:ext uri="{BB962C8B-B14F-4D97-AF65-F5344CB8AC3E}">
        <p14:creationId xmlns:p14="http://schemas.microsoft.com/office/powerpoint/2010/main" val="134291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1268760"/>
            <a:ext cx="8229600" cy="3087216"/>
          </a:xfrm>
        </p:spPr>
        <p:txBody>
          <a:bodyPr>
            <a:normAutofit/>
          </a:bodyPr>
          <a:lstStyle/>
          <a:p>
            <a:r>
              <a:rPr lang="uk-UA" sz="4000" i="1" dirty="0" smtClean="0">
                <a:solidFill>
                  <a:schemeClr val="tx1"/>
                </a:solidFill>
                <a:latin typeface="Times New Roman" pitchFamily="18" charset="0"/>
                <a:cs typeface="Times New Roman" pitchFamily="18" charset="0"/>
              </a:rPr>
              <a:t> Дякую за увагу  !!!!!</a:t>
            </a:r>
            <a:br>
              <a:rPr lang="uk-UA" sz="4000" i="1" dirty="0" smtClean="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   </a:t>
            </a:r>
            <a:r>
              <a:rPr lang="uk-UA" sz="4000" i="1" dirty="0">
                <a:solidFill>
                  <a:schemeClr val="tx1"/>
                </a:solidFill>
                <a:latin typeface="Times New Roman" pitchFamily="18" charset="0"/>
                <a:cs typeface="Times New Roman" pitchFamily="18" charset="0"/>
              </a:rPr>
              <a:t/>
            </a:r>
            <a:br>
              <a:rPr lang="uk-UA" sz="4000" i="1" dirty="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З повагою Олександр </a:t>
            </a:r>
            <a:r>
              <a:rPr lang="uk-UA" sz="4000" i="1" dirty="0" err="1" smtClean="0">
                <a:solidFill>
                  <a:schemeClr val="tx1"/>
                </a:solidFill>
                <a:latin typeface="Times New Roman" pitchFamily="18" charset="0"/>
                <a:cs typeface="Times New Roman" pitchFamily="18" charset="0"/>
              </a:rPr>
              <a:t>Істер</a:t>
            </a:r>
            <a:endParaRPr lang="uk-UA" sz="2000" i="1" dirty="0">
              <a:solidFill>
                <a:schemeClr val="tx1"/>
              </a:solidFill>
            </a:endParaRPr>
          </a:p>
        </p:txBody>
      </p:sp>
      <p:sp>
        <p:nvSpPr>
          <p:cNvPr id="4" name="Объект 3"/>
          <p:cNvSpPr>
            <a:spLocks noGrp="1"/>
          </p:cNvSpPr>
          <p:nvPr>
            <p:ph idx="1"/>
          </p:nvPr>
        </p:nvSpPr>
        <p:spPr>
          <a:xfrm>
            <a:off x="457200" y="5013176"/>
            <a:ext cx="8229600" cy="1311424"/>
          </a:xfrm>
        </p:spPr>
        <p:txBody>
          <a:bodyPr>
            <a:normAutofit/>
          </a:bodyPr>
          <a:lstStyle/>
          <a:p>
            <a:pPr marL="0" indent="0">
              <a:buNone/>
            </a:pPr>
            <a:r>
              <a:rPr lang="ru-RU"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ister69@gmail.com</a:t>
            </a:r>
            <a:endParaRPr lang="uk-UA" sz="3600" dirty="0">
              <a:latin typeface="Times New Roman" pitchFamily="18" charset="0"/>
              <a:cs typeface="Times New Roman" pitchFamily="18" charset="0"/>
            </a:endParaRPr>
          </a:p>
        </p:txBody>
      </p:sp>
    </p:spTree>
    <p:extLst>
      <p:ext uri="{BB962C8B-B14F-4D97-AF65-F5344CB8AC3E}">
        <p14:creationId xmlns:p14="http://schemas.microsoft.com/office/powerpoint/2010/main" val="59941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6"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80">
                                          <p:stCondLst>
                                            <p:cond delay="0"/>
                                          </p:stCondLst>
                                        </p:cTn>
                                        <p:tgtEl>
                                          <p:spTgt spid="4">
                                            <p:txEl>
                                              <p:pRg st="0" end="0"/>
                                            </p:txEl>
                                          </p:spTgt>
                                        </p:tgtEl>
                                      </p:cBhvr>
                                    </p:animEffect>
                                    <p:anim calcmode="lin" valueType="num">
                                      <p:cBhvr>
                                        <p:cTn id="14"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xEl>
                                              <p:pRg st="0" end="0"/>
                                            </p:txEl>
                                          </p:spTgt>
                                        </p:tgtEl>
                                      </p:cBhvr>
                                      <p:to x="100000" y="60000"/>
                                    </p:animScale>
                                    <p:animScale>
                                      <p:cBhvr>
                                        <p:cTn id="20" dur="166" decel="50000">
                                          <p:stCondLst>
                                            <p:cond delay="676"/>
                                          </p:stCondLst>
                                        </p:cTn>
                                        <p:tgtEl>
                                          <p:spTgt spid="4">
                                            <p:txEl>
                                              <p:pRg st="0" end="0"/>
                                            </p:txEl>
                                          </p:spTgt>
                                        </p:tgtEl>
                                      </p:cBhvr>
                                      <p:to x="100000" y="100000"/>
                                    </p:animScale>
                                    <p:animScale>
                                      <p:cBhvr>
                                        <p:cTn id="21" dur="26">
                                          <p:stCondLst>
                                            <p:cond delay="1312"/>
                                          </p:stCondLst>
                                        </p:cTn>
                                        <p:tgtEl>
                                          <p:spTgt spid="4">
                                            <p:txEl>
                                              <p:pRg st="0" end="0"/>
                                            </p:txEl>
                                          </p:spTgt>
                                        </p:tgtEl>
                                      </p:cBhvr>
                                      <p:to x="100000" y="80000"/>
                                    </p:animScale>
                                    <p:animScale>
                                      <p:cBhvr>
                                        <p:cTn id="22" dur="166" decel="50000">
                                          <p:stCondLst>
                                            <p:cond delay="1338"/>
                                          </p:stCondLst>
                                        </p:cTn>
                                        <p:tgtEl>
                                          <p:spTgt spid="4">
                                            <p:txEl>
                                              <p:pRg st="0" end="0"/>
                                            </p:txEl>
                                          </p:spTgt>
                                        </p:tgtEl>
                                      </p:cBhvr>
                                      <p:to x="100000" y="100000"/>
                                    </p:animScale>
                                    <p:animScale>
                                      <p:cBhvr>
                                        <p:cTn id="23" dur="26">
                                          <p:stCondLst>
                                            <p:cond delay="1642"/>
                                          </p:stCondLst>
                                        </p:cTn>
                                        <p:tgtEl>
                                          <p:spTgt spid="4">
                                            <p:txEl>
                                              <p:pRg st="0" end="0"/>
                                            </p:txEl>
                                          </p:spTgt>
                                        </p:tgtEl>
                                      </p:cBhvr>
                                      <p:to x="100000" y="90000"/>
                                    </p:animScale>
                                    <p:animScale>
                                      <p:cBhvr>
                                        <p:cTn id="24" dur="166" decel="50000">
                                          <p:stCondLst>
                                            <p:cond delay="1668"/>
                                          </p:stCondLst>
                                        </p:cTn>
                                        <p:tgtEl>
                                          <p:spTgt spid="4">
                                            <p:txEl>
                                              <p:pRg st="0" end="0"/>
                                            </p:txEl>
                                          </p:spTgt>
                                        </p:tgtEl>
                                      </p:cBhvr>
                                      <p:to x="100000" y="100000"/>
                                    </p:animScale>
                                    <p:animScale>
                                      <p:cBhvr>
                                        <p:cTn id="25" dur="26">
                                          <p:stCondLst>
                                            <p:cond delay="1808"/>
                                          </p:stCondLst>
                                        </p:cTn>
                                        <p:tgtEl>
                                          <p:spTgt spid="4">
                                            <p:txEl>
                                              <p:pRg st="0" end="0"/>
                                            </p:txEl>
                                          </p:spTgt>
                                        </p:tgtEl>
                                      </p:cBhvr>
                                      <p:to x="100000" y="95000"/>
                                    </p:animScale>
                                    <p:animScale>
                                      <p:cBhvr>
                                        <p:cTn id="26"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оток">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2354</TotalTime>
  <Words>1009</Words>
  <Application>Microsoft Office PowerPoint</Application>
  <PresentationFormat>Экран (4:3)</PresentationFormat>
  <Paragraphs>135</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11</vt:i4>
      </vt:variant>
    </vt:vector>
  </HeadingPairs>
  <TitlesOfParts>
    <vt:vector size="20" baseType="lpstr">
      <vt:lpstr>Arial</vt:lpstr>
      <vt:lpstr>Calibri</vt:lpstr>
      <vt:lpstr>Constantia</vt:lpstr>
      <vt:lpstr>Symbol</vt:lpstr>
      <vt:lpstr>Times New Roman</vt:lpstr>
      <vt:lpstr>Wingdings</vt:lpstr>
      <vt:lpstr>Wingdings 2</vt:lpstr>
      <vt:lpstr>Тема Office</vt:lpstr>
      <vt:lpstr>Поток</vt:lpstr>
      <vt:lpstr>Представляємо  серію навчально-методичних посібників  «Вправи. Самостійні роботи. Тематичні контрольні роботи. Завдання для експрес-контролю»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Усі посібники можно придбати у  видавництві «Навчальна книга – Богдан»  (тел. (0352) 52-06-07)        або у автора </vt:lpstr>
      <vt:lpstr> Дякую за увагу  !!!!!     З повагою Олександр Істер</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Представляємо підручник  нового покоління</dc:title>
  <dc:creator>AL</dc:creator>
  <cp:lastModifiedBy>Microsoft Office</cp:lastModifiedBy>
  <cp:revision>232</cp:revision>
  <dcterms:created xsi:type="dcterms:W3CDTF">2013-06-01T10:19:55Z</dcterms:created>
  <dcterms:modified xsi:type="dcterms:W3CDTF">2017-08-25T21:59:52Z</dcterms:modified>
</cp:coreProperties>
</file>